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69" r:id="rId2"/>
  </p:sldMasterIdLst>
  <p:notesMasterIdLst>
    <p:notesMasterId r:id="rId29"/>
  </p:notesMasterIdLst>
  <p:sldIdLst>
    <p:sldId id="256" r:id="rId3"/>
    <p:sldId id="257" r:id="rId4"/>
    <p:sldId id="414" r:id="rId5"/>
    <p:sldId id="416" r:id="rId6"/>
    <p:sldId id="370" r:id="rId7"/>
    <p:sldId id="423" r:id="rId8"/>
    <p:sldId id="438" r:id="rId9"/>
    <p:sldId id="439" r:id="rId10"/>
    <p:sldId id="440" r:id="rId11"/>
    <p:sldId id="424" r:id="rId12"/>
    <p:sldId id="425" r:id="rId13"/>
    <p:sldId id="417" r:id="rId14"/>
    <p:sldId id="418" r:id="rId15"/>
    <p:sldId id="435" r:id="rId16"/>
    <p:sldId id="436" r:id="rId17"/>
    <p:sldId id="437" r:id="rId18"/>
    <p:sldId id="430" r:id="rId19"/>
    <p:sldId id="426" r:id="rId20"/>
    <p:sldId id="419" r:id="rId21"/>
    <p:sldId id="420" r:id="rId22"/>
    <p:sldId id="427" r:id="rId23"/>
    <p:sldId id="413" r:id="rId24"/>
    <p:sldId id="421" r:id="rId25"/>
    <p:sldId id="422" r:id="rId26"/>
    <p:sldId id="428" r:id="rId27"/>
    <p:sldId id="404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FF3300"/>
    <a:srgbClr val="E8E8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63"/>
    <p:restoredTop sz="79095" autoAdjust="0"/>
  </p:normalViewPr>
  <p:slideViewPr>
    <p:cSldViewPr snapToGrid="0" snapToObjects="1">
      <p:cViewPr varScale="1">
        <p:scale>
          <a:sx n="53" d="100"/>
          <a:sy n="53" d="100"/>
        </p:scale>
        <p:origin x="1136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presProps" Target="presProps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65A0E1-C225-4471-84EA-7EA146034C35}" type="datetimeFigureOut">
              <a:rPr lang="en-US" smtClean="0"/>
              <a:t>2/8/2023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4E5A60-FF5E-4F3D-926E-738BA2EFD2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1729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4E5A60-FF5E-4F3D-926E-738BA2EFD2E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987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Put link to </a:t>
            </a:r>
            <a:r>
              <a:rPr lang="en-US" dirty="0" err="1"/>
              <a:t>sqlgene’s</a:t>
            </a:r>
            <a:r>
              <a:rPr lang="en-US" dirty="0"/>
              <a:t> blog and link to future bits video here as well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4E5A60-FF5E-4F3D-926E-738BA2EFD2E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2548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“here” can be virtual as well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4E5A60-FF5E-4F3D-926E-738BA2EFD2E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196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4E5A60-FF5E-4F3D-926E-738BA2EFD2E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2002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4E5A60-FF5E-4F3D-926E-738BA2EFD2E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562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4E5A60-FF5E-4F3D-926E-738BA2EFD2E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8211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Remind how the original webcomic (”On Fire” by KC Green) does not end well for the dog – we don’t want to be the dog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4E5A60-FF5E-4F3D-926E-738BA2EFD2E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6999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 links on resource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4E5A60-FF5E-4F3D-926E-738BA2EFD2E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607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Query store now on by default in SQL Server 2022 and all new Azure SQL DBs as well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4E5A60-FF5E-4F3D-926E-738BA2EFD2E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2522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 exposed episode covering SQL Insights (meant to be one stop shop for all Azure SQL flavors)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4E5A60-FF5E-4F3D-926E-738BA2EFD2E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44156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CI/CD can be a massive help here because it can often get us out of the finger pointing and research time lost identifying who broke what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4E5A60-FF5E-4F3D-926E-738BA2EFD2E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8899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”are you feeling your best? &amp; are you performing at your best?” are two different, and sometimes unrelated questions</a:t>
            </a:r>
          </a:p>
          <a:p>
            <a:r>
              <a:rPr lang="en-US" dirty="0"/>
              <a:t>I have often felt that I was performing at my best during the high of problem solving but it is not true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4E5A60-FF5E-4F3D-926E-738BA2EFD2E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8655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emf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18" Type="http://schemas.openxmlformats.org/officeDocument/2006/relationships/image" Target="../media/image22.png"/><Relationship Id="rId26" Type="http://schemas.openxmlformats.org/officeDocument/2006/relationships/image" Target="../media/image29.png"/><Relationship Id="rId3" Type="http://schemas.openxmlformats.org/officeDocument/2006/relationships/image" Target="../media/image8.jpeg"/><Relationship Id="rId21" Type="http://schemas.openxmlformats.org/officeDocument/2006/relationships/image" Target="../media/image24.png"/><Relationship Id="rId7" Type="http://schemas.openxmlformats.org/officeDocument/2006/relationships/image" Target="../media/image6.emf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5" Type="http://schemas.openxmlformats.org/officeDocument/2006/relationships/image" Target="../media/image28.png"/><Relationship Id="rId2" Type="http://schemas.openxmlformats.org/officeDocument/2006/relationships/image" Target="../media/image7.jpeg"/><Relationship Id="rId16" Type="http://schemas.openxmlformats.org/officeDocument/2006/relationships/image" Target="../media/image20.png"/><Relationship Id="rId20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1.jpeg"/><Relationship Id="rId11" Type="http://schemas.openxmlformats.org/officeDocument/2006/relationships/image" Target="../media/image15.png"/><Relationship Id="rId24" Type="http://schemas.openxmlformats.org/officeDocument/2006/relationships/image" Target="../media/image27.png"/><Relationship Id="rId5" Type="http://schemas.openxmlformats.org/officeDocument/2006/relationships/image" Target="../media/image10.png"/><Relationship Id="rId15" Type="http://schemas.openxmlformats.org/officeDocument/2006/relationships/image" Target="../media/image19.png"/><Relationship Id="rId23" Type="http://schemas.openxmlformats.org/officeDocument/2006/relationships/image" Target="../media/image26.png"/><Relationship Id="rId10" Type="http://schemas.openxmlformats.org/officeDocument/2006/relationships/image" Target="../media/image14.png"/><Relationship Id="rId19" Type="http://schemas.openxmlformats.org/officeDocument/2006/relationships/image" Target="../media/image23.png"/><Relationship Id="rId4" Type="http://schemas.openxmlformats.org/officeDocument/2006/relationships/image" Target="../media/image9.jpeg"/><Relationship Id="rId9" Type="http://schemas.openxmlformats.org/officeDocument/2006/relationships/image" Target="../media/image13.png"/><Relationship Id="rId14" Type="http://schemas.openxmlformats.org/officeDocument/2006/relationships/image" Target="../media/image18.jpeg"/><Relationship Id="rId22" Type="http://schemas.openxmlformats.org/officeDocument/2006/relationships/image" Target="../media/image25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emf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2.sv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2.sv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2" name="Freeform 11"/>
          <p:cNvSpPr/>
          <p:nvPr/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reeform 13"/>
          <p:cNvSpPr/>
          <p:nvPr/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 25"/>
          <p:cNvSpPr/>
          <p:nvPr/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14"/>
          <p:cNvSpPr/>
          <p:nvPr/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891201" y="662656"/>
            <a:ext cx="9755187" cy="2766528"/>
          </a:xfrm>
        </p:spPr>
        <p:txBody>
          <a:bodyPr anchor="b">
            <a:normAutofit/>
          </a:bodyPr>
          <a:lstStyle>
            <a:lvl1pPr algn="r"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420000">
            <a:off x="983062" y="3505209"/>
            <a:ext cx="9755187" cy="550333"/>
          </a:xfrm>
        </p:spPr>
        <p:txBody>
          <a:bodyPr anchor="t">
            <a:noAutofit/>
          </a:bodyPr>
          <a:lstStyle>
            <a:lvl1pPr marL="0" indent="0" algn="r">
              <a:buNone/>
              <a:defRPr sz="2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21420000">
            <a:off x="4948541" y="4578463"/>
            <a:ext cx="6143653" cy="1163112"/>
          </a:xfrm>
        </p:spPr>
        <p:txBody>
          <a:bodyPr/>
          <a:lstStyle>
            <a:lvl1pPr algn="ctr">
              <a:defRPr sz="54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F7AFFB9B-9FB8-469E-96F9-4D32314110B6}" type="datetimeFigureOut">
              <a:rPr lang="en-US" dirty="0"/>
              <a:t>2/8/2023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21420000">
            <a:off x="-5560" y="4883024"/>
            <a:ext cx="4047239" cy="1195538"/>
          </a:xfrm>
        </p:spPr>
        <p:txBody>
          <a:bodyPr vert="horz" lIns="91440" tIns="45720" rIns="91440" bIns="45720" rtlCol="0" anchor="ctr"/>
          <a:lstStyle>
            <a:lvl1pPr algn="r">
              <a:defRPr lang="en-US" sz="5400" dirty="0"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21420000">
            <a:off x="9851758" y="3832648"/>
            <a:ext cx="907186" cy="49847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5" name="5-Point Star 24"/>
          <p:cNvSpPr/>
          <p:nvPr/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06333"/>
            <a:ext cx="10394708" cy="58884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801" y="685799"/>
            <a:ext cx="10392513" cy="319490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80" y="4702923"/>
            <a:ext cx="10394728" cy="682472"/>
          </a:xfrm>
        </p:spPr>
        <p:txBody>
          <a:bodyPr anchor="t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D2AC3-6A0B-4169-B1EA-E3AE8B351BDD}" type="datetimeFigureOut">
              <a:rPr lang="en-US" dirty="0"/>
              <a:t>2/8/2023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902" cy="3194903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79" y="4106333"/>
            <a:ext cx="10394729" cy="127360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B9363-8B87-41B7-9F8E-64519CBB8F34}" type="datetimeFigureOut">
              <a:rPr lang="en-US" dirty="0"/>
              <a:t>2/8/2023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1732" y="685800"/>
            <a:ext cx="9525020" cy="2916704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550264" y="3610032"/>
            <a:ext cx="8667956" cy="377768"/>
          </a:xfrm>
        </p:spPr>
        <p:txBody>
          <a:bodyPr anchor="t">
            <a:normAutofit/>
          </a:bodyPr>
          <a:lstStyle>
            <a:lvl1pPr marL="0" indent="0" algn="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4106334"/>
            <a:ext cx="10396882" cy="126825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F5746-5284-4951-9F37-7AE924EDBCB7}" type="datetimeFigureOut">
              <a:rPr lang="en-US" dirty="0"/>
              <a:t>2/8/2023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85801" y="89262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473083" y="292282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723854"/>
            <a:ext cx="10394707" cy="2511835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247468"/>
            <a:ext cx="10394707" cy="114064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98B29-7265-4A65-A2A4-6703C057B7C1}" type="datetimeFigureOut">
              <a:rPr lang="en-US" dirty="0"/>
              <a:t>2/8/2023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802" y="685800"/>
            <a:ext cx="10394706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802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462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234621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70380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770380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BA082-94DF-4C4B-A041-6624924AB0A8}" type="datetimeFigureOut">
              <a:rPr lang="en-US" dirty="0"/>
              <a:t>2/8/2023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9184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780" y="2063395"/>
            <a:ext cx="3310128" cy="1536725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91840" y="4389287"/>
            <a:ext cx="3310128" cy="98529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741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235999" y="2063395"/>
            <a:ext cx="3310128" cy="1535237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235999" y="4389286"/>
            <a:ext cx="3310128" cy="9853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68944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768819" y="2063394"/>
            <a:ext cx="3310128" cy="1537196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768819" y="4389284"/>
            <a:ext cx="3310128" cy="98530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686C4-3AB5-4E0C-86CA-FB108C350AA9}" type="datetimeFigureOut">
              <a:rPr lang="en-US" dirty="0"/>
              <a:t>2/8/2023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2063396"/>
            <a:ext cx="10394707" cy="331119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F1211-4E0C-4AB3-B04F-585959BDAFE8}" type="datetimeFigureOut">
              <a:rPr lang="en-US" dirty="0"/>
              <a:t>2/8/2023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15862" y="685800"/>
            <a:ext cx="2264646" cy="468878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685800"/>
            <a:ext cx="7904431" cy="4688785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DECAF-D3BE-4069-9C78-642ECCD01477}" type="datetimeFigureOut">
              <a:rPr lang="en-US" dirty="0"/>
              <a:t>2/8/2023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Title 1">
            <a:extLst>
              <a:ext uri="{FF2B5EF4-FFF2-40B4-BE49-F238E27FC236}">
                <a16:creationId xmlns:a16="http://schemas.microsoft.com/office/drawing/2014/main" id="{FC782319-62B5-4043-BE69-E3C948611E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091" y="1822720"/>
            <a:ext cx="7982322" cy="1935532"/>
          </a:xfrm>
        </p:spPr>
        <p:txBody>
          <a:bodyPr anchor="t">
            <a:noAutofit/>
          </a:bodyPr>
          <a:lstStyle>
            <a:lvl1pPr>
              <a:defRPr sz="4400" b="1" i="0">
                <a:solidFill>
                  <a:schemeClr val="accent2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GB"/>
              <a:t>Session Title goes here</a:t>
            </a:r>
            <a:endParaRPr lang="en-US"/>
          </a:p>
        </p:txBody>
      </p:sp>
      <p:sp>
        <p:nvSpPr>
          <p:cNvPr id="88" name="Content Placeholder 2">
            <a:extLst>
              <a:ext uri="{FF2B5EF4-FFF2-40B4-BE49-F238E27FC236}">
                <a16:creationId xmlns:a16="http://schemas.microsoft.com/office/drawing/2014/main" id="{838990EC-8DDE-4B70-A3EA-D7056E7C001C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24541" y="4712654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1" i="0">
                <a:solidFill>
                  <a:schemeClr val="tx1"/>
                </a:solidFill>
                <a:latin typeface="IBM Plex Sans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Name</a:t>
            </a:r>
          </a:p>
        </p:txBody>
      </p:sp>
      <p:sp>
        <p:nvSpPr>
          <p:cNvPr id="89" name="Content Placeholder 2">
            <a:extLst>
              <a:ext uri="{FF2B5EF4-FFF2-40B4-BE49-F238E27FC236}">
                <a16:creationId xmlns:a16="http://schemas.microsoft.com/office/drawing/2014/main" id="{2A91A654-E83E-4D78-B5DB-6EC9802206AC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24542" y="5283715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tx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Job title</a:t>
            </a:r>
          </a:p>
        </p:txBody>
      </p:sp>
      <p:sp>
        <p:nvSpPr>
          <p:cNvPr id="90" name="Content Placeholder 2">
            <a:extLst>
              <a:ext uri="{FF2B5EF4-FFF2-40B4-BE49-F238E27FC236}">
                <a16:creationId xmlns:a16="http://schemas.microsoft.com/office/drawing/2014/main" id="{E7384EC0-4A3C-4EDA-9D06-896D1BF8BC15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24542" y="5854778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tx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Organization/business</a:t>
            </a:r>
          </a:p>
        </p:txBody>
      </p:sp>
      <p:pic>
        <p:nvPicPr>
          <p:cNvPr id="91" name="Picture 90">
            <a:extLst>
              <a:ext uri="{FF2B5EF4-FFF2-40B4-BE49-F238E27FC236}">
                <a16:creationId xmlns:a16="http://schemas.microsoft.com/office/drawing/2014/main" id="{5A8F8C94-D36D-4B28-894C-A283A2C16D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4499" y="4381629"/>
            <a:ext cx="4412959" cy="2034463"/>
          </a:xfrm>
          <a:prstGeom prst="rect">
            <a:avLst/>
          </a:prstGeom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82963F38-1105-4812-92EE-3180170B8D9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541" y="297257"/>
            <a:ext cx="7645971" cy="1089551"/>
          </a:xfrm>
          <a:prstGeom prst="rect">
            <a:avLst/>
          </a:prstGeom>
        </p:spPr>
      </p:pic>
      <p:sp>
        <p:nvSpPr>
          <p:cNvPr id="93" name="TextBox 92">
            <a:extLst>
              <a:ext uri="{FF2B5EF4-FFF2-40B4-BE49-F238E27FC236}">
                <a16:creationId xmlns:a16="http://schemas.microsoft.com/office/drawing/2014/main" id="{E5C3CF15-848D-4E0D-BEC0-66DE362860C5}"/>
              </a:ext>
            </a:extLst>
          </p:cNvPr>
          <p:cNvSpPr txBox="1"/>
          <p:nvPr userDrawn="1"/>
        </p:nvSpPr>
        <p:spPr>
          <a:xfrm>
            <a:off x="4343399" y="1130473"/>
            <a:ext cx="38552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i="0" u="none" dirty="0">
                <a:latin typeface="Gotham" panose="02000504050000020004" pitchFamily="2" charset="0"/>
              </a:rPr>
              <a:t>Jacksonville 2022 #1022</a:t>
            </a:r>
          </a:p>
        </p:txBody>
      </p:sp>
      <p:pic>
        <p:nvPicPr>
          <p:cNvPr id="94" name="Picture 93">
            <a:extLst>
              <a:ext uri="{FF2B5EF4-FFF2-40B4-BE49-F238E27FC236}">
                <a16:creationId xmlns:a16="http://schemas.microsoft.com/office/drawing/2014/main" id="{CB17FA5C-E533-4343-88FA-2A12C937E8E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95" name="TextBox 94">
            <a:extLst>
              <a:ext uri="{FF2B5EF4-FFF2-40B4-BE49-F238E27FC236}">
                <a16:creationId xmlns:a16="http://schemas.microsoft.com/office/drawing/2014/main" id="{E4C8D901-2491-4B7F-BE04-A85F995557BF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662863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ponsor Slide - Always Inclu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E3F862E-C4FF-4978-AE2E-C7E64454153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2711" y="5583246"/>
            <a:ext cx="2785782" cy="70458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CE54603-BD37-4C18-A272-2A21C19B210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84211" y="2040157"/>
            <a:ext cx="1782946" cy="149268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F257775-9877-4DDD-9332-F20EF517B08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2180"/>
            <a:ext cx="4601497" cy="70844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65AB96-95BF-44CD-8A6D-49F538024D0E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4170" y="968189"/>
            <a:ext cx="4251969" cy="166959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92D38D8-ED88-4C89-BC7A-C5D9E7F2C123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6296" y="128181"/>
            <a:ext cx="1875708" cy="86473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03F2A8B-40F2-45D9-812D-E7E3A7DF8D62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92DB329-810F-4F59-B70D-E045D2C6C5FC}"/>
              </a:ext>
            </a:extLst>
          </p:cNvPr>
          <p:cNvSpPr txBox="1"/>
          <p:nvPr userDrawn="1"/>
        </p:nvSpPr>
        <p:spPr>
          <a:xfrm>
            <a:off x="1059052" y="942569"/>
            <a:ext cx="100738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i="0" u="none" dirty="0">
                <a:latin typeface="Gotham" panose="02000504050000020004" pitchFamily="2" charset="0"/>
              </a:rPr>
              <a:t>Thank you to ALL of our sponsors! - Be sure to stop by all tables!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22B4632-0054-4743-800E-AD4E07026600}"/>
              </a:ext>
            </a:extLst>
          </p:cNvPr>
          <p:cNvSpPr txBox="1"/>
          <p:nvPr userDrawn="1"/>
        </p:nvSpPr>
        <p:spPr>
          <a:xfrm>
            <a:off x="3178853" y="1431445"/>
            <a:ext cx="155628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0" i="0" u="none" dirty="0">
                <a:solidFill>
                  <a:srgbClr val="C0C0C0"/>
                </a:solidFill>
                <a:latin typeface="Gotham" panose="02000504050000020004" pitchFamily="2" charset="0"/>
              </a:rPr>
              <a:t>Platinum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983FF6E-139D-4093-BF93-E25CDA2B9D4E}"/>
              </a:ext>
            </a:extLst>
          </p:cNvPr>
          <p:cNvSpPr txBox="1"/>
          <p:nvPr userDrawn="1"/>
        </p:nvSpPr>
        <p:spPr>
          <a:xfrm>
            <a:off x="4982273" y="1468607"/>
            <a:ext cx="98995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0" i="0" u="none" dirty="0">
                <a:solidFill>
                  <a:srgbClr val="FFD700"/>
                </a:solidFill>
                <a:latin typeface="Gotham" panose="02000504050000020004" pitchFamily="2" charset="0"/>
              </a:rPr>
              <a:t>Gold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B7D2FA3-2116-4386-A581-63986415A76B}"/>
              </a:ext>
            </a:extLst>
          </p:cNvPr>
          <p:cNvSpPr txBox="1"/>
          <p:nvPr userDrawn="1"/>
        </p:nvSpPr>
        <p:spPr>
          <a:xfrm>
            <a:off x="352182" y="5053147"/>
            <a:ext cx="112003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0" i="0" u="none" dirty="0">
                <a:solidFill>
                  <a:srgbClr val="C0C0C0"/>
                </a:solidFill>
                <a:latin typeface="Gotham" panose="02000504050000020004" pitchFamily="2" charset="0"/>
              </a:rPr>
              <a:t>Silver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6A4D34E-D493-4B03-A56E-BAFC141F2F93}"/>
              </a:ext>
            </a:extLst>
          </p:cNvPr>
          <p:cNvSpPr txBox="1"/>
          <p:nvPr userDrawn="1"/>
        </p:nvSpPr>
        <p:spPr>
          <a:xfrm>
            <a:off x="8589617" y="5070600"/>
            <a:ext cx="132317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i="0" u="none" dirty="0">
                <a:solidFill>
                  <a:srgbClr val="CC6633"/>
                </a:solidFill>
                <a:latin typeface="Gotham" panose="02000504050000020004" pitchFamily="2" charset="0"/>
              </a:rPr>
              <a:t>In-Kind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43C4B09-3514-4AEB-A9B6-1DA63C783D82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5766" y="1888864"/>
            <a:ext cx="3204066" cy="73530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BD25F50-9474-469C-8FBC-157D4FF34425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10958" y="2128624"/>
            <a:ext cx="2383756" cy="97014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6878C51-33A1-4077-87EB-AD57AFD36485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9832" y="1511483"/>
            <a:ext cx="3659263" cy="64037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B4B32C7-DC6C-4CA1-9986-56DA204F7439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0989" y="2775433"/>
            <a:ext cx="2962560" cy="67097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5A2C5FE-E21C-4787-9915-7AB4AF020121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361" y="3605820"/>
            <a:ext cx="3618822" cy="77050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3BB4EB8-06E0-454A-A760-54872ECB4D47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1768" y="3537548"/>
            <a:ext cx="3009141" cy="72134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9F001EE-F8CC-48AE-907E-AF1B657F6E0E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0537" y="5223535"/>
            <a:ext cx="2181421" cy="508409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F22C27C4-45D0-4611-9928-5F8D0CB859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567" b="22925"/>
          <a:stretch/>
        </p:blipFill>
        <p:spPr>
          <a:xfrm>
            <a:off x="456866" y="5706858"/>
            <a:ext cx="2048217" cy="105498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7D8332A3-8778-4687-969B-8B6A6CB41152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5260" y="5088517"/>
            <a:ext cx="2944400" cy="66690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F03819B5-4CAB-42EB-89B6-12E5ABCECD13}"/>
              </a:ext>
            </a:extLst>
          </p:cNvPr>
          <p:cNvPicPr>
            <a:picLocks noChangeAspect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6437" y="5898271"/>
            <a:ext cx="2613870" cy="674046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DD357A96-8A08-4A99-A76A-816EF1857A99}"/>
              </a:ext>
            </a:extLst>
          </p:cNvPr>
          <p:cNvPicPr>
            <a:picLocks noChangeAspect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7027" y="2531670"/>
            <a:ext cx="4031399" cy="1089597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0F1041F5-9E4E-450E-A581-56E8693C8903}"/>
              </a:ext>
            </a:extLst>
          </p:cNvPr>
          <p:cNvPicPr>
            <a:picLocks noChangeAspect="1"/>
          </p:cNvPicPr>
          <p:nvPr userDrawn="1"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7936" y="6221867"/>
            <a:ext cx="3051054" cy="536449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B25B006C-A891-446E-B5CC-7291B0F16EB0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527" y="248772"/>
            <a:ext cx="3841615" cy="547430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F2388DFD-15F3-444B-86D6-A25C1CF46FCD}"/>
              </a:ext>
            </a:extLst>
          </p:cNvPr>
          <p:cNvSpPr txBox="1"/>
          <p:nvPr userDrawn="1"/>
        </p:nvSpPr>
        <p:spPr>
          <a:xfrm>
            <a:off x="2114334" y="657702"/>
            <a:ext cx="20728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u="none" dirty="0">
                <a:latin typeface="Gotham" panose="02000504050000020004" pitchFamily="2" charset="0"/>
              </a:rPr>
              <a:t>Jacksonville 2022 #1022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D38AF9A9-E8CF-44E2-905F-6E63A4B85EB3}"/>
              </a:ext>
            </a:extLst>
          </p:cNvPr>
          <p:cNvPicPr>
            <a:picLocks noChangeAspect="1"/>
          </p:cNvPicPr>
          <p:nvPr userDrawn="1"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8482" y="5169370"/>
            <a:ext cx="1612336" cy="925233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584B8908-E4F2-44DB-ABE1-A17625A2634E}"/>
              </a:ext>
            </a:extLst>
          </p:cNvPr>
          <p:cNvPicPr>
            <a:picLocks noChangeAspect="1"/>
          </p:cNvPicPr>
          <p:nvPr userDrawn="1"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1235" y="6205653"/>
            <a:ext cx="2258179" cy="409295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F82B2208-958A-46F7-860B-8AE33ECBE0CD}"/>
              </a:ext>
            </a:extLst>
          </p:cNvPr>
          <p:cNvSpPr/>
          <p:nvPr userDrawn="1"/>
        </p:nvSpPr>
        <p:spPr>
          <a:xfrm>
            <a:off x="4910910" y="1431445"/>
            <a:ext cx="7200267" cy="3480777"/>
          </a:xfrm>
          <a:custGeom>
            <a:avLst/>
            <a:gdLst>
              <a:gd name="connsiteX0" fmla="*/ 0 w 7200267"/>
              <a:gd name="connsiteY0" fmla="*/ 0 h 3480777"/>
              <a:gd name="connsiteX1" fmla="*/ 481864 w 7200267"/>
              <a:gd name="connsiteY1" fmla="*/ 0 h 3480777"/>
              <a:gd name="connsiteX2" fmla="*/ 819723 w 7200267"/>
              <a:gd name="connsiteY2" fmla="*/ 0 h 3480777"/>
              <a:gd name="connsiteX3" fmla="*/ 1517595 w 7200267"/>
              <a:gd name="connsiteY3" fmla="*/ 0 h 3480777"/>
              <a:gd name="connsiteX4" fmla="*/ 1999459 w 7200267"/>
              <a:gd name="connsiteY4" fmla="*/ 0 h 3480777"/>
              <a:gd name="connsiteX5" fmla="*/ 2481323 w 7200267"/>
              <a:gd name="connsiteY5" fmla="*/ 0 h 3480777"/>
              <a:gd name="connsiteX6" fmla="*/ 3179195 w 7200267"/>
              <a:gd name="connsiteY6" fmla="*/ 0 h 3480777"/>
              <a:gd name="connsiteX7" fmla="*/ 3589056 w 7200267"/>
              <a:gd name="connsiteY7" fmla="*/ 0 h 3480777"/>
              <a:gd name="connsiteX8" fmla="*/ 4286928 w 7200267"/>
              <a:gd name="connsiteY8" fmla="*/ 0 h 3480777"/>
              <a:gd name="connsiteX9" fmla="*/ 4984800 w 7200267"/>
              <a:gd name="connsiteY9" fmla="*/ 0 h 3480777"/>
              <a:gd name="connsiteX10" fmla="*/ 5538667 w 7200267"/>
              <a:gd name="connsiteY10" fmla="*/ 0 h 3480777"/>
              <a:gd name="connsiteX11" fmla="*/ 6236539 w 7200267"/>
              <a:gd name="connsiteY11" fmla="*/ 0 h 3480777"/>
              <a:gd name="connsiteX12" fmla="*/ 6718403 w 7200267"/>
              <a:gd name="connsiteY12" fmla="*/ 0 h 3480777"/>
              <a:gd name="connsiteX13" fmla="*/ 7200267 w 7200267"/>
              <a:gd name="connsiteY13" fmla="*/ 0 h 3480777"/>
              <a:gd name="connsiteX14" fmla="*/ 7200267 w 7200267"/>
              <a:gd name="connsiteY14" fmla="*/ 614937 h 3480777"/>
              <a:gd name="connsiteX15" fmla="*/ 7200267 w 7200267"/>
              <a:gd name="connsiteY15" fmla="*/ 1195067 h 3480777"/>
              <a:gd name="connsiteX16" fmla="*/ 7200267 w 7200267"/>
              <a:gd name="connsiteY16" fmla="*/ 1775196 h 3480777"/>
              <a:gd name="connsiteX17" fmla="*/ 7200267 w 7200267"/>
              <a:gd name="connsiteY17" fmla="*/ 2390134 h 3480777"/>
              <a:gd name="connsiteX18" fmla="*/ 7200267 w 7200267"/>
              <a:gd name="connsiteY18" fmla="*/ 3480777 h 3480777"/>
              <a:gd name="connsiteX19" fmla="*/ 6574398 w 7200267"/>
              <a:gd name="connsiteY19" fmla="*/ 3480777 h 3480777"/>
              <a:gd name="connsiteX20" fmla="*/ 6164536 w 7200267"/>
              <a:gd name="connsiteY20" fmla="*/ 3480777 h 3480777"/>
              <a:gd name="connsiteX21" fmla="*/ 5466664 w 7200267"/>
              <a:gd name="connsiteY21" fmla="*/ 3480777 h 3480777"/>
              <a:gd name="connsiteX22" fmla="*/ 4912798 w 7200267"/>
              <a:gd name="connsiteY22" fmla="*/ 3480777 h 3480777"/>
              <a:gd name="connsiteX23" fmla="*/ 4502936 w 7200267"/>
              <a:gd name="connsiteY23" fmla="*/ 3480777 h 3480777"/>
              <a:gd name="connsiteX24" fmla="*/ 3949070 w 7200267"/>
              <a:gd name="connsiteY24" fmla="*/ 3480777 h 3480777"/>
              <a:gd name="connsiteX25" fmla="*/ 3611211 w 7200267"/>
              <a:gd name="connsiteY25" fmla="*/ 3480777 h 3480777"/>
              <a:gd name="connsiteX26" fmla="*/ 3273352 w 7200267"/>
              <a:gd name="connsiteY26" fmla="*/ 3480777 h 3480777"/>
              <a:gd name="connsiteX27" fmla="*/ 2719485 w 7200267"/>
              <a:gd name="connsiteY27" fmla="*/ 3480777 h 3480777"/>
              <a:gd name="connsiteX28" fmla="*/ 2309624 w 7200267"/>
              <a:gd name="connsiteY28" fmla="*/ 3480777 h 3480777"/>
              <a:gd name="connsiteX29" fmla="*/ 1683755 w 7200267"/>
              <a:gd name="connsiteY29" fmla="*/ 3480777 h 3480777"/>
              <a:gd name="connsiteX30" fmla="*/ 1273893 w 7200267"/>
              <a:gd name="connsiteY30" fmla="*/ 3480777 h 3480777"/>
              <a:gd name="connsiteX31" fmla="*/ 648024 w 7200267"/>
              <a:gd name="connsiteY31" fmla="*/ 3480777 h 3480777"/>
              <a:gd name="connsiteX32" fmla="*/ 0 w 7200267"/>
              <a:gd name="connsiteY32" fmla="*/ 3480777 h 3480777"/>
              <a:gd name="connsiteX33" fmla="*/ 0 w 7200267"/>
              <a:gd name="connsiteY33" fmla="*/ 2865840 h 3480777"/>
              <a:gd name="connsiteX34" fmla="*/ 0 w 7200267"/>
              <a:gd name="connsiteY34" fmla="*/ 2250902 h 3480777"/>
              <a:gd name="connsiteX35" fmla="*/ 0 w 7200267"/>
              <a:gd name="connsiteY35" fmla="*/ 1601157 h 3480777"/>
              <a:gd name="connsiteX36" fmla="*/ 0 w 7200267"/>
              <a:gd name="connsiteY36" fmla="*/ 1055836 h 3480777"/>
              <a:gd name="connsiteX37" fmla="*/ 0 w 7200267"/>
              <a:gd name="connsiteY37" fmla="*/ 0 h 3480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7200267" h="3480777" extrusionOk="0">
                <a:moveTo>
                  <a:pt x="0" y="0"/>
                </a:moveTo>
                <a:cubicBezTo>
                  <a:pt x="145932" y="-29253"/>
                  <a:pt x="380065" y="45385"/>
                  <a:pt x="481864" y="0"/>
                </a:cubicBezTo>
                <a:cubicBezTo>
                  <a:pt x="583663" y="-45385"/>
                  <a:pt x="707949" y="18161"/>
                  <a:pt x="819723" y="0"/>
                </a:cubicBezTo>
                <a:cubicBezTo>
                  <a:pt x="931497" y="-18161"/>
                  <a:pt x="1234090" y="36460"/>
                  <a:pt x="1517595" y="0"/>
                </a:cubicBezTo>
                <a:cubicBezTo>
                  <a:pt x="1801100" y="-36460"/>
                  <a:pt x="1814182" y="50256"/>
                  <a:pt x="1999459" y="0"/>
                </a:cubicBezTo>
                <a:cubicBezTo>
                  <a:pt x="2184736" y="-50256"/>
                  <a:pt x="2300098" y="42091"/>
                  <a:pt x="2481323" y="0"/>
                </a:cubicBezTo>
                <a:cubicBezTo>
                  <a:pt x="2662548" y="-42091"/>
                  <a:pt x="3019553" y="10066"/>
                  <a:pt x="3179195" y="0"/>
                </a:cubicBezTo>
                <a:cubicBezTo>
                  <a:pt x="3338837" y="-10066"/>
                  <a:pt x="3500493" y="24233"/>
                  <a:pt x="3589056" y="0"/>
                </a:cubicBezTo>
                <a:cubicBezTo>
                  <a:pt x="3677619" y="-24233"/>
                  <a:pt x="3962682" y="11866"/>
                  <a:pt x="4286928" y="0"/>
                </a:cubicBezTo>
                <a:cubicBezTo>
                  <a:pt x="4611174" y="-11866"/>
                  <a:pt x="4756193" y="24657"/>
                  <a:pt x="4984800" y="0"/>
                </a:cubicBezTo>
                <a:cubicBezTo>
                  <a:pt x="5213407" y="-24657"/>
                  <a:pt x="5389840" y="32609"/>
                  <a:pt x="5538667" y="0"/>
                </a:cubicBezTo>
                <a:cubicBezTo>
                  <a:pt x="5687494" y="-32609"/>
                  <a:pt x="6004392" y="50024"/>
                  <a:pt x="6236539" y="0"/>
                </a:cubicBezTo>
                <a:cubicBezTo>
                  <a:pt x="6468686" y="-50024"/>
                  <a:pt x="6585521" y="15721"/>
                  <a:pt x="6718403" y="0"/>
                </a:cubicBezTo>
                <a:cubicBezTo>
                  <a:pt x="6851285" y="-15721"/>
                  <a:pt x="7092302" y="49894"/>
                  <a:pt x="7200267" y="0"/>
                </a:cubicBezTo>
                <a:cubicBezTo>
                  <a:pt x="7229719" y="178450"/>
                  <a:pt x="7138887" y="435444"/>
                  <a:pt x="7200267" y="614937"/>
                </a:cubicBezTo>
                <a:cubicBezTo>
                  <a:pt x="7261647" y="794430"/>
                  <a:pt x="7135838" y="961883"/>
                  <a:pt x="7200267" y="1195067"/>
                </a:cubicBezTo>
                <a:cubicBezTo>
                  <a:pt x="7264696" y="1428251"/>
                  <a:pt x="7186731" y="1539512"/>
                  <a:pt x="7200267" y="1775196"/>
                </a:cubicBezTo>
                <a:cubicBezTo>
                  <a:pt x="7213803" y="2010880"/>
                  <a:pt x="7190528" y="2160557"/>
                  <a:pt x="7200267" y="2390134"/>
                </a:cubicBezTo>
                <a:cubicBezTo>
                  <a:pt x="7210006" y="2619711"/>
                  <a:pt x="7176824" y="3079200"/>
                  <a:pt x="7200267" y="3480777"/>
                </a:cubicBezTo>
                <a:cubicBezTo>
                  <a:pt x="7006047" y="3551316"/>
                  <a:pt x="6818144" y="3459914"/>
                  <a:pt x="6574398" y="3480777"/>
                </a:cubicBezTo>
                <a:cubicBezTo>
                  <a:pt x="6330652" y="3501640"/>
                  <a:pt x="6362564" y="3462798"/>
                  <a:pt x="6164536" y="3480777"/>
                </a:cubicBezTo>
                <a:cubicBezTo>
                  <a:pt x="5966508" y="3498756"/>
                  <a:pt x="5814514" y="3467827"/>
                  <a:pt x="5466664" y="3480777"/>
                </a:cubicBezTo>
                <a:cubicBezTo>
                  <a:pt x="5118814" y="3493727"/>
                  <a:pt x="5060713" y="3437979"/>
                  <a:pt x="4912798" y="3480777"/>
                </a:cubicBezTo>
                <a:cubicBezTo>
                  <a:pt x="4764883" y="3523575"/>
                  <a:pt x="4673216" y="3468595"/>
                  <a:pt x="4502936" y="3480777"/>
                </a:cubicBezTo>
                <a:cubicBezTo>
                  <a:pt x="4332656" y="3492959"/>
                  <a:pt x="4216165" y="3469004"/>
                  <a:pt x="3949070" y="3480777"/>
                </a:cubicBezTo>
                <a:cubicBezTo>
                  <a:pt x="3681975" y="3492550"/>
                  <a:pt x="3772882" y="3475585"/>
                  <a:pt x="3611211" y="3480777"/>
                </a:cubicBezTo>
                <a:cubicBezTo>
                  <a:pt x="3449540" y="3485969"/>
                  <a:pt x="3375068" y="3474025"/>
                  <a:pt x="3273352" y="3480777"/>
                </a:cubicBezTo>
                <a:cubicBezTo>
                  <a:pt x="3171636" y="3487529"/>
                  <a:pt x="2837750" y="3470256"/>
                  <a:pt x="2719485" y="3480777"/>
                </a:cubicBezTo>
                <a:cubicBezTo>
                  <a:pt x="2601220" y="3491298"/>
                  <a:pt x="2508969" y="3440923"/>
                  <a:pt x="2309624" y="3480777"/>
                </a:cubicBezTo>
                <a:cubicBezTo>
                  <a:pt x="2110279" y="3520631"/>
                  <a:pt x="1870383" y="3409863"/>
                  <a:pt x="1683755" y="3480777"/>
                </a:cubicBezTo>
                <a:cubicBezTo>
                  <a:pt x="1497127" y="3551691"/>
                  <a:pt x="1473950" y="3450584"/>
                  <a:pt x="1273893" y="3480777"/>
                </a:cubicBezTo>
                <a:cubicBezTo>
                  <a:pt x="1073836" y="3510970"/>
                  <a:pt x="930278" y="3459108"/>
                  <a:pt x="648024" y="3480777"/>
                </a:cubicBezTo>
                <a:cubicBezTo>
                  <a:pt x="365770" y="3502446"/>
                  <a:pt x="228117" y="3446497"/>
                  <a:pt x="0" y="3480777"/>
                </a:cubicBezTo>
                <a:cubicBezTo>
                  <a:pt x="-72947" y="3271001"/>
                  <a:pt x="62788" y="2990500"/>
                  <a:pt x="0" y="2865840"/>
                </a:cubicBezTo>
                <a:cubicBezTo>
                  <a:pt x="-62788" y="2741180"/>
                  <a:pt x="5858" y="2387090"/>
                  <a:pt x="0" y="2250902"/>
                </a:cubicBezTo>
                <a:cubicBezTo>
                  <a:pt x="-5858" y="2114714"/>
                  <a:pt x="36670" y="1818832"/>
                  <a:pt x="0" y="1601157"/>
                </a:cubicBezTo>
                <a:cubicBezTo>
                  <a:pt x="-36670" y="1383482"/>
                  <a:pt x="42896" y="1291333"/>
                  <a:pt x="0" y="1055836"/>
                </a:cubicBezTo>
                <a:cubicBezTo>
                  <a:pt x="-42896" y="820339"/>
                  <a:pt x="109304" y="447013"/>
                  <a:pt x="0" y="0"/>
                </a:cubicBezTo>
                <a:close/>
              </a:path>
            </a:pathLst>
          </a:custGeom>
          <a:noFill/>
          <a:ln>
            <a:solidFill>
              <a:srgbClr val="FFD7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6A1D68F3-7CD2-4387-81DE-94AB14045170}"/>
              </a:ext>
            </a:extLst>
          </p:cNvPr>
          <p:cNvSpPr/>
          <p:nvPr userDrawn="1"/>
        </p:nvSpPr>
        <p:spPr>
          <a:xfrm>
            <a:off x="410704" y="5057208"/>
            <a:ext cx="8101284" cy="1701108"/>
          </a:xfrm>
          <a:custGeom>
            <a:avLst/>
            <a:gdLst>
              <a:gd name="connsiteX0" fmla="*/ 0 w 8101284"/>
              <a:gd name="connsiteY0" fmla="*/ 0 h 1701108"/>
              <a:gd name="connsiteX1" fmla="*/ 497650 w 8101284"/>
              <a:gd name="connsiteY1" fmla="*/ 0 h 1701108"/>
              <a:gd name="connsiteX2" fmla="*/ 833275 w 8101284"/>
              <a:gd name="connsiteY2" fmla="*/ 0 h 1701108"/>
              <a:gd name="connsiteX3" fmla="*/ 1573964 w 8101284"/>
              <a:gd name="connsiteY3" fmla="*/ 0 h 1701108"/>
              <a:gd name="connsiteX4" fmla="*/ 2071614 w 8101284"/>
              <a:gd name="connsiteY4" fmla="*/ 0 h 1701108"/>
              <a:gd name="connsiteX5" fmla="*/ 2569264 w 8101284"/>
              <a:gd name="connsiteY5" fmla="*/ 0 h 1701108"/>
              <a:gd name="connsiteX6" fmla="*/ 3309953 w 8101284"/>
              <a:gd name="connsiteY6" fmla="*/ 0 h 1701108"/>
              <a:gd name="connsiteX7" fmla="*/ 3726591 w 8101284"/>
              <a:gd name="connsiteY7" fmla="*/ 0 h 1701108"/>
              <a:gd name="connsiteX8" fmla="*/ 4467279 w 8101284"/>
              <a:gd name="connsiteY8" fmla="*/ 0 h 1701108"/>
              <a:gd name="connsiteX9" fmla="*/ 5207968 w 8101284"/>
              <a:gd name="connsiteY9" fmla="*/ 0 h 1701108"/>
              <a:gd name="connsiteX10" fmla="*/ 5786631 w 8101284"/>
              <a:gd name="connsiteY10" fmla="*/ 0 h 1701108"/>
              <a:gd name="connsiteX11" fmla="*/ 6527320 w 8101284"/>
              <a:gd name="connsiteY11" fmla="*/ 0 h 1701108"/>
              <a:gd name="connsiteX12" fmla="*/ 7024971 w 8101284"/>
              <a:gd name="connsiteY12" fmla="*/ 0 h 1701108"/>
              <a:gd name="connsiteX13" fmla="*/ 7522621 w 8101284"/>
              <a:gd name="connsiteY13" fmla="*/ 0 h 1701108"/>
              <a:gd name="connsiteX14" fmla="*/ 8101284 w 8101284"/>
              <a:gd name="connsiteY14" fmla="*/ 0 h 1701108"/>
              <a:gd name="connsiteX15" fmla="*/ 8101284 w 8101284"/>
              <a:gd name="connsiteY15" fmla="*/ 550025 h 1701108"/>
              <a:gd name="connsiteX16" fmla="*/ 8101284 w 8101284"/>
              <a:gd name="connsiteY16" fmla="*/ 1117061 h 1701108"/>
              <a:gd name="connsiteX17" fmla="*/ 8101284 w 8101284"/>
              <a:gd name="connsiteY17" fmla="*/ 1701108 h 1701108"/>
              <a:gd name="connsiteX18" fmla="*/ 7441608 w 8101284"/>
              <a:gd name="connsiteY18" fmla="*/ 1701108 h 1701108"/>
              <a:gd name="connsiteX19" fmla="*/ 7105983 w 8101284"/>
              <a:gd name="connsiteY19" fmla="*/ 1701108 h 1701108"/>
              <a:gd name="connsiteX20" fmla="*/ 6689346 w 8101284"/>
              <a:gd name="connsiteY20" fmla="*/ 1701108 h 1701108"/>
              <a:gd name="connsiteX21" fmla="*/ 5948657 w 8101284"/>
              <a:gd name="connsiteY21" fmla="*/ 1701108 h 1701108"/>
              <a:gd name="connsiteX22" fmla="*/ 5369994 w 8101284"/>
              <a:gd name="connsiteY22" fmla="*/ 1701108 h 1701108"/>
              <a:gd name="connsiteX23" fmla="*/ 4953357 w 8101284"/>
              <a:gd name="connsiteY23" fmla="*/ 1701108 h 1701108"/>
              <a:gd name="connsiteX24" fmla="*/ 4374693 w 8101284"/>
              <a:gd name="connsiteY24" fmla="*/ 1701108 h 1701108"/>
              <a:gd name="connsiteX25" fmla="*/ 4039069 w 8101284"/>
              <a:gd name="connsiteY25" fmla="*/ 1701108 h 1701108"/>
              <a:gd name="connsiteX26" fmla="*/ 3703444 w 8101284"/>
              <a:gd name="connsiteY26" fmla="*/ 1701108 h 1701108"/>
              <a:gd name="connsiteX27" fmla="*/ 3124781 w 8101284"/>
              <a:gd name="connsiteY27" fmla="*/ 1701108 h 1701108"/>
              <a:gd name="connsiteX28" fmla="*/ 2708144 w 8101284"/>
              <a:gd name="connsiteY28" fmla="*/ 1701108 h 1701108"/>
              <a:gd name="connsiteX29" fmla="*/ 2048468 w 8101284"/>
              <a:gd name="connsiteY29" fmla="*/ 1701108 h 1701108"/>
              <a:gd name="connsiteX30" fmla="*/ 1631830 w 8101284"/>
              <a:gd name="connsiteY30" fmla="*/ 1701108 h 1701108"/>
              <a:gd name="connsiteX31" fmla="*/ 972154 w 8101284"/>
              <a:gd name="connsiteY31" fmla="*/ 1701108 h 1701108"/>
              <a:gd name="connsiteX32" fmla="*/ 636529 w 8101284"/>
              <a:gd name="connsiteY32" fmla="*/ 1701108 h 1701108"/>
              <a:gd name="connsiteX33" fmla="*/ 0 w 8101284"/>
              <a:gd name="connsiteY33" fmla="*/ 1701108 h 1701108"/>
              <a:gd name="connsiteX34" fmla="*/ 0 w 8101284"/>
              <a:gd name="connsiteY34" fmla="*/ 1168094 h 1701108"/>
              <a:gd name="connsiteX35" fmla="*/ 0 w 8101284"/>
              <a:gd name="connsiteY35" fmla="*/ 567036 h 1701108"/>
              <a:gd name="connsiteX36" fmla="*/ 0 w 8101284"/>
              <a:gd name="connsiteY36" fmla="*/ 0 h 1701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8101284" h="1701108" extrusionOk="0">
                <a:moveTo>
                  <a:pt x="0" y="0"/>
                </a:moveTo>
                <a:cubicBezTo>
                  <a:pt x="181503" y="-47083"/>
                  <a:pt x="375493" y="46781"/>
                  <a:pt x="497650" y="0"/>
                </a:cubicBezTo>
                <a:cubicBezTo>
                  <a:pt x="619807" y="-46781"/>
                  <a:pt x="742279" y="22424"/>
                  <a:pt x="833275" y="0"/>
                </a:cubicBezTo>
                <a:cubicBezTo>
                  <a:pt x="924271" y="-22424"/>
                  <a:pt x="1352382" y="86458"/>
                  <a:pt x="1573964" y="0"/>
                </a:cubicBezTo>
                <a:cubicBezTo>
                  <a:pt x="1795546" y="-86458"/>
                  <a:pt x="1875454" y="291"/>
                  <a:pt x="2071614" y="0"/>
                </a:cubicBezTo>
                <a:cubicBezTo>
                  <a:pt x="2267774" y="-291"/>
                  <a:pt x="2364023" y="51589"/>
                  <a:pt x="2569264" y="0"/>
                </a:cubicBezTo>
                <a:cubicBezTo>
                  <a:pt x="2774505" y="-51589"/>
                  <a:pt x="3107174" y="26360"/>
                  <a:pt x="3309953" y="0"/>
                </a:cubicBezTo>
                <a:cubicBezTo>
                  <a:pt x="3512732" y="-26360"/>
                  <a:pt x="3607259" y="4671"/>
                  <a:pt x="3726591" y="0"/>
                </a:cubicBezTo>
                <a:cubicBezTo>
                  <a:pt x="3845923" y="-4671"/>
                  <a:pt x="4217117" y="36438"/>
                  <a:pt x="4467279" y="0"/>
                </a:cubicBezTo>
                <a:cubicBezTo>
                  <a:pt x="4717441" y="-36438"/>
                  <a:pt x="4913585" y="86831"/>
                  <a:pt x="5207968" y="0"/>
                </a:cubicBezTo>
                <a:cubicBezTo>
                  <a:pt x="5502351" y="-86831"/>
                  <a:pt x="5556643" y="10538"/>
                  <a:pt x="5786631" y="0"/>
                </a:cubicBezTo>
                <a:cubicBezTo>
                  <a:pt x="6016619" y="-10538"/>
                  <a:pt x="6248182" y="23628"/>
                  <a:pt x="6527320" y="0"/>
                </a:cubicBezTo>
                <a:cubicBezTo>
                  <a:pt x="6806458" y="-23628"/>
                  <a:pt x="6794533" y="1619"/>
                  <a:pt x="7024971" y="0"/>
                </a:cubicBezTo>
                <a:cubicBezTo>
                  <a:pt x="7255409" y="-1619"/>
                  <a:pt x="7355194" y="30360"/>
                  <a:pt x="7522621" y="0"/>
                </a:cubicBezTo>
                <a:cubicBezTo>
                  <a:pt x="7690048" y="-30360"/>
                  <a:pt x="7973047" y="38140"/>
                  <a:pt x="8101284" y="0"/>
                </a:cubicBezTo>
                <a:cubicBezTo>
                  <a:pt x="8102211" y="217562"/>
                  <a:pt x="8049335" y="384273"/>
                  <a:pt x="8101284" y="550025"/>
                </a:cubicBezTo>
                <a:cubicBezTo>
                  <a:pt x="8153233" y="715777"/>
                  <a:pt x="8089397" y="894384"/>
                  <a:pt x="8101284" y="1117061"/>
                </a:cubicBezTo>
                <a:cubicBezTo>
                  <a:pt x="8113171" y="1339738"/>
                  <a:pt x="8071593" y="1432215"/>
                  <a:pt x="8101284" y="1701108"/>
                </a:cubicBezTo>
                <a:cubicBezTo>
                  <a:pt x="7836515" y="1777078"/>
                  <a:pt x="7709562" y="1696544"/>
                  <a:pt x="7441608" y="1701108"/>
                </a:cubicBezTo>
                <a:cubicBezTo>
                  <a:pt x="7173654" y="1705672"/>
                  <a:pt x="7214303" y="1672010"/>
                  <a:pt x="7105983" y="1701108"/>
                </a:cubicBezTo>
                <a:cubicBezTo>
                  <a:pt x="6997663" y="1730206"/>
                  <a:pt x="6864074" y="1655272"/>
                  <a:pt x="6689346" y="1701108"/>
                </a:cubicBezTo>
                <a:cubicBezTo>
                  <a:pt x="6514618" y="1746944"/>
                  <a:pt x="6185572" y="1664913"/>
                  <a:pt x="5948657" y="1701108"/>
                </a:cubicBezTo>
                <a:cubicBezTo>
                  <a:pt x="5711742" y="1737303"/>
                  <a:pt x="5655518" y="1677014"/>
                  <a:pt x="5369994" y="1701108"/>
                </a:cubicBezTo>
                <a:cubicBezTo>
                  <a:pt x="5084470" y="1725202"/>
                  <a:pt x="5075524" y="1694866"/>
                  <a:pt x="4953357" y="1701108"/>
                </a:cubicBezTo>
                <a:cubicBezTo>
                  <a:pt x="4831190" y="1707350"/>
                  <a:pt x="4611642" y="1649001"/>
                  <a:pt x="4374693" y="1701108"/>
                </a:cubicBezTo>
                <a:cubicBezTo>
                  <a:pt x="4137744" y="1753215"/>
                  <a:pt x="4151373" y="1693874"/>
                  <a:pt x="4039069" y="1701108"/>
                </a:cubicBezTo>
                <a:cubicBezTo>
                  <a:pt x="3926765" y="1708342"/>
                  <a:pt x="3869502" y="1663428"/>
                  <a:pt x="3703444" y="1701108"/>
                </a:cubicBezTo>
                <a:cubicBezTo>
                  <a:pt x="3537386" y="1738788"/>
                  <a:pt x="3307422" y="1640381"/>
                  <a:pt x="3124781" y="1701108"/>
                </a:cubicBezTo>
                <a:cubicBezTo>
                  <a:pt x="2942140" y="1761835"/>
                  <a:pt x="2860196" y="1675767"/>
                  <a:pt x="2708144" y="1701108"/>
                </a:cubicBezTo>
                <a:cubicBezTo>
                  <a:pt x="2556092" y="1726449"/>
                  <a:pt x="2325476" y="1636350"/>
                  <a:pt x="2048468" y="1701108"/>
                </a:cubicBezTo>
                <a:cubicBezTo>
                  <a:pt x="1771460" y="1765866"/>
                  <a:pt x="1757040" y="1694241"/>
                  <a:pt x="1631830" y="1701108"/>
                </a:cubicBezTo>
                <a:cubicBezTo>
                  <a:pt x="1506620" y="1707975"/>
                  <a:pt x="1294720" y="1672605"/>
                  <a:pt x="972154" y="1701108"/>
                </a:cubicBezTo>
                <a:cubicBezTo>
                  <a:pt x="649588" y="1729611"/>
                  <a:pt x="720907" y="1691030"/>
                  <a:pt x="636529" y="1701108"/>
                </a:cubicBezTo>
                <a:cubicBezTo>
                  <a:pt x="552151" y="1711186"/>
                  <a:pt x="268262" y="1678129"/>
                  <a:pt x="0" y="1701108"/>
                </a:cubicBezTo>
                <a:cubicBezTo>
                  <a:pt x="-60770" y="1478061"/>
                  <a:pt x="24875" y="1374667"/>
                  <a:pt x="0" y="1168094"/>
                </a:cubicBezTo>
                <a:cubicBezTo>
                  <a:pt x="-24875" y="961521"/>
                  <a:pt x="16391" y="766523"/>
                  <a:pt x="0" y="567036"/>
                </a:cubicBezTo>
                <a:cubicBezTo>
                  <a:pt x="-16391" y="367549"/>
                  <a:pt x="2365" y="188986"/>
                  <a:pt x="0" y="0"/>
                </a:cubicBezTo>
                <a:close/>
              </a:path>
            </a:pathLst>
          </a:custGeom>
          <a:noFill/>
          <a:ln cap="flat" cmpd="sng">
            <a:solidFill>
              <a:srgbClr val="C0C0C0"/>
            </a:solidFill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17A536F-4596-4DC9-83E8-7AB189E135AD}"/>
              </a:ext>
            </a:extLst>
          </p:cNvPr>
          <p:cNvSpPr/>
          <p:nvPr userDrawn="1"/>
        </p:nvSpPr>
        <p:spPr>
          <a:xfrm>
            <a:off x="80823" y="1404235"/>
            <a:ext cx="4759425" cy="3532646"/>
          </a:xfrm>
          <a:custGeom>
            <a:avLst/>
            <a:gdLst>
              <a:gd name="connsiteX0" fmla="*/ 0 w 4759425"/>
              <a:gd name="connsiteY0" fmla="*/ 0 h 3532646"/>
              <a:gd name="connsiteX1" fmla="*/ 547334 w 4759425"/>
              <a:gd name="connsiteY1" fmla="*/ 0 h 3532646"/>
              <a:gd name="connsiteX2" fmla="*/ 999479 w 4759425"/>
              <a:gd name="connsiteY2" fmla="*/ 0 h 3532646"/>
              <a:gd name="connsiteX3" fmla="*/ 1689596 w 4759425"/>
              <a:gd name="connsiteY3" fmla="*/ 0 h 3532646"/>
              <a:gd name="connsiteX4" fmla="*/ 2236930 w 4759425"/>
              <a:gd name="connsiteY4" fmla="*/ 0 h 3532646"/>
              <a:gd name="connsiteX5" fmla="*/ 2784264 w 4759425"/>
              <a:gd name="connsiteY5" fmla="*/ 0 h 3532646"/>
              <a:gd name="connsiteX6" fmla="*/ 3474380 w 4759425"/>
              <a:gd name="connsiteY6" fmla="*/ 0 h 3532646"/>
              <a:gd name="connsiteX7" fmla="*/ 3974120 w 4759425"/>
              <a:gd name="connsiteY7" fmla="*/ 0 h 3532646"/>
              <a:gd name="connsiteX8" fmla="*/ 4759425 w 4759425"/>
              <a:gd name="connsiteY8" fmla="*/ 0 h 3532646"/>
              <a:gd name="connsiteX9" fmla="*/ 4759425 w 4759425"/>
              <a:gd name="connsiteY9" fmla="*/ 659427 h 3532646"/>
              <a:gd name="connsiteX10" fmla="*/ 4759425 w 4759425"/>
              <a:gd name="connsiteY10" fmla="*/ 1177549 h 3532646"/>
              <a:gd name="connsiteX11" fmla="*/ 4759425 w 4759425"/>
              <a:gd name="connsiteY11" fmla="*/ 1766323 h 3532646"/>
              <a:gd name="connsiteX12" fmla="*/ 4759425 w 4759425"/>
              <a:gd name="connsiteY12" fmla="*/ 2390424 h 3532646"/>
              <a:gd name="connsiteX13" fmla="*/ 4759425 w 4759425"/>
              <a:gd name="connsiteY13" fmla="*/ 2873219 h 3532646"/>
              <a:gd name="connsiteX14" fmla="*/ 4759425 w 4759425"/>
              <a:gd name="connsiteY14" fmla="*/ 3532646 h 3532646"/>
              <a:gd name="connsiteX15" fmla="*/ 4164497 w 4759425"/>
              <a:gd name="connsiteY15" fmla="*/ 3532646 h 3532646"/>
              <a:gd name="connsiteX16" fmla="*/ 3569569 w 4759425"/>
              <a:gd name="connsiteY16" fmla="*/ 3532646 h 3532646"/>
              <a:gd name="connsiteX17" fmla="*/ 2879452 w 4759425"/>
              <a:gd name="connsiteY17" fmla="*/ 3532646 h 3532646"/>
              <a:gd name="connsiteX18" fmla="*/ 2284524 w 4759425"/>
              <a:gd name="connsiteY18" fmla="*/ 3532646 h 3532646"/>
              <a:gd name="connsiteX19" fmla="*/ 1832379 w 4759425"/>
              <a:gd name="connsiteY19" fmla="*/ 3532646 h 3532646"/>
              <a:gd name="connsiteX20" fmla="*/ 1332639 w 4759425"/>
              <a:gd name="connsiteY20" fmla="*/ 3532646 h 3532646"/>
              <a:gd name="connsiteX21" fmla="*/ 642522 w 4759425"/>
              <a:gd name="connsiteY21" fmla="*/ 3532646 h 3532646"/>
              <a:gd name="connsiteX22" fmla="*/ 0 w 4759425"/>
              <a:gd name="connsiteY22" fmla="*/ 3532646 h 3532646"/>
              <a:gd name="connsiteX23" fmla="*/ 0 w 4759425"/>
              <a:gd name="connsiteY23" fmla="*/ 3014525 h 3532646"/>
              <a:gd name="connsiteX24" fmla="*/ 0 w 4759425"/>
              <a:gd name="connsiteY24" fmla="*/ 2461077 h 3532646"/>
              <a:gd name="connsiteX25" fmla="*/ 0 w 4759425"/>
              <a:gd name="connsiteY25" fmla="*/ 1978282 h 3532646"/>
              <a:gd name="connsiteX26" fmla="*/ 0 w 4759425"/>
              <a:gd name="connsiteY26" fmla="*/ 1495487 h 3532646"/>
              <a:gd name="connsiteX27" fmla="*/ 0 w 4759425"/>
              <a:gd name="connsiteY27" fmla="*/ 871386 h 3532646"/>
              <a:gd name="connsiteX28" fmla="*/ 0 w 4759425"/>
              <a:gd name="connsiteY28" fmla="*/ 0 h 3532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4759425" h="3532646" extrusionOk="0">
                <a:moveTo>
                  <a:pt x="0" y="0"/>
                </a:moveTo>
                <a:cubicBezTo>
                  <a:pt x="257394" y="-49174"/>
                  <a:pt x="416853" y="65219"/>
                  <a:pt x="547334" y="0"/>
                </a:cubicBezTo>
                <a:cubicBezTo>
                  <a:pt x="677815" y="-65219"/>
                  <a:pt x="833683" y="38705"/>
                  <a:pt x="999479" y="0"/>
                </a:cubicBezTo>
                <a:cubicBezTo>
                  <a:pt x="1165275" y="-38705"/>
                  <a:pt x="1442050" y="81665"/>
                  <a:pt x="1689596" y="0"/>
                </a:cubicBezTo>
                <a:cubicBezTo>
                  <a:pt x="1937142" y="-81665"/>
                  <a:pt x="2035172" y="49640"/>
                  <a:pt x="2236930" y="0"/>
                </a:cubicBezTo>
                <a:cubicBezTo>
                  <a:pt x="2438688" y="-49640"/>
                  <a:pt x="2556653" y="25765"/>
                  <a:pt x="2784264" y="0"/>
                </a:cubicBezTo>
                <a:cubicBezTo>
                  <a:pt x="3011875" y="-25765"/>
                  <a:pt x="3259932" y="305"/>
                  <a:pt x="3474380" y="0"/>
                </a:cubicBezTo>
                <a:cubicBezTo>
                  <a:pt x="3688828" y="-305"/>
                  <a:pt x="3782811" y="41679"/>
                  <a:pt x="3974120" y="0"/>
                </a:cubicBezTo>
                <a:cubicBezTo>
                  <a:pt x="4165429" y="-41679"/>
                  <a:pt x="4564567" y="54774"/>
                  <a:pt x="4759425" y="0"/>
                </a:cubicBezTo>
                <a:cubicBezTo>
                  <a:pt x="4801764" y="311744"/>
                  <a:pt x="4731414" y="497295"/>
                  <a:pt x="4759425" y="659427"/>
                </a:cubicBezTo>
                <a:cubicBezTo>
                  <a:pt x="4787436" y="821559"/>
                  <a:pt x="4701651" y="940313"/>
                  <a:pt x="4759425" y="1177549"/>
                </a:cubicBezTo>
                <a:cubicBezTo>
                  <a:pt x="4817199" y="1414785"/>
                  <a:pt x="4743249" y="1630408"/>
                  <a:pt x="4759425" y="1766323"/>
                </a:cubicBezTo>
                <a:cubicBezTo>
                  <a:pt x="4775601" y="1902238"/>
                  <a:pt x="4705426" y="2086807"/>
                  <a:pt x="4759425" y="2390424"/>
                </a:cubicBezTo>
                <a:cubicBezTo>
                  <a:pt x="4813424" y="2694041"/>
                  <a:pt x="4718895" y="2677894"/>
                  <a:pt x="4759425" y="2873219"/>
                </a:cubicBezTo>
                <a:cubicBezTo>
                  <a:pt x="4799955" y="3068544"/>
                  <a:pt x="4683379" y="3221270"/>
                  <a:pt x="4759425" y="3532646"/>
                </a:cubicBezTo>
                <a:cubicBezTo>
                  <a:pt x="4557410" y="3547089"/>
                  <a:pt x="4330181" y="3500691"/>
                  <a:pt x="4164497" y="3532646"/>
                </a:cubicBezTo>
                <a:cubicBezTo>
                  <a:pt x="3998813" y="3564601"/>
                  <a:pt x="3742258" y="3519053"/>
                  <a:pt x="3569569" y="3532646"/>
                </a:cubicBezTo>
                <a:cubicBezTo>
                  <a:pt x="3396880" y="3546239"/>
                  <a:pt x="3078867" y="3509151"/>
                  <a:pt x="2879452" y="3532646"/>
                </a:cubicBezTo>
                <a:cubicBezTo>
                  <a:pt x="2680037" y="3556141"/>
                  <a:pt x="2574906" y="3462362"/>
                  <a:pt x="2284524" y="3532646"/>
                </a:cubicBezTo>
                <a:cubicBezTo>
                  <a:pt x="1994142" y="3602930"/>
                  <a:pt x="2024353" y="3482195"/>
                  <a:pt x="1832379" y="3532646"/>
                </a:cubicBezTo>
                <a:cubicBezTo>
                  <a:pt x="1640406" y="3583097"/>
                  <a:pt x="1489844" y="3478269"/>
                  <a:pt x="1332639" y="3532646"/>
                </a:cubicBezTo>
                <a:cubicBezTo>
                  <a:pt x="1175434" y="3587023"/>
                  <a:pt x="841039" y="3524218"/>
                  <a:pt x="642522" y="3532646"/>
                </a:cubicBezTo>
                <a:cubicBezTo>
                  <a:pt x="444005" y="3541074"/>
                  <a:pt x="292176" y="3458172"/>
                  <a:pt x="0" y="3532646"/>
                </a:cubicBezTo>
                <a:cubicBezTo>
                  <a:pt x="-59560" y="3275320"/>
                  <a:pt x="15073" y="3220574"/>
                  <a:pt x="0" y="3014525"/>
                </a:cubicBezTo>
                <a:cubicBezTo>
                  <a:pt x="-15073" y="2808476"/>
                  <a:pt x="29428" y="2723597"/>
                  <a:pt x="0" y="2461077"/>
                </a:cubicBezTo>
                <a:cubicBezTo>
                  <a:pt x="-29428" y="2198557"/>
                  <a:pt x="36886" y="2197365"/>
                  <a:pt x="0" y="1978282"/>
                </a:cubicBezTo>
                <a:cubicBezTo>
                  <a:pt x="-36886" y="1759199"/>
                  <a:pt x="19759" y="1678014"/>
                  <a:pt x="0" y="1495487"/>
                </a:cubicBezTo>
                <a:cubicBezTo>
                  <a:pt x="-19759" y="1312960"/>
                  <a:pt x="11340" y="1010917"/>
                  <a:pt x="0" y="871386"/>
                </a:cubicBezTo>
                <a:cubicBezTo>
                  <a:pt x="-11340" y="731855"/>
                  <a:pt x="34683" y="206709"/>
                  <a:pt x="0" y="0"/>
                </a:cubicBezTo>
                <a:close/>
              </a:path>
            </a:pathLst>
          </a:custGeom>
          <a:noFill/>
          <a:ln cap="flat" cmpd="sng">
            <a:solidFill>
              <a:srgbClr val="E5E4E2"/>
            </a:solidFill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842A3693-7B0F-4200-BC62-7C3C7D13D5E5}"/>
              </a:ext>
            </a:extLst>
          </p:cNvPr>
          <p:cNvSpPr/>
          <p:nvPr userDrawn="1"/>
        </p:nvSpPr>
        <p:spPr>
          <a:xfrm>
            <a:off x="8611160" y="5061728"/>
            <a:ext cx="3448373" cy="1650567"/>
          </a:xfrm>
          <a:custGeom>
            <a:avLst/>
            <a:gdLst>
              <a:gd name="connsiteX0" fmla="*/ 0 w 3448373"/>
              <a:gd name="connsiteY0" fmla="*/ 0 h 1650567"/>
              <a:gd name="connsiteX1" fmla="*/ 540245 w 3448373"/>
              <a:gd name="connsiteY1" fmla="*/ 0 h 1650567"/>
              <a:gd name="connsiteX2" fmla="*/ 1011523 w 3448373"/>
              <a:gd name="connsiteY2" fmla="*/ 0 h 1650567"/>
              <a:gd name="connsiteX3" fmla="*/ 1655219 w 3448373"/>
              <a:gd name="connsiteY3" fmla="*/ 0 h 1650567"/>
              <a:gd name="connsiteX4" fmla="*/ 2195464 w 3448373"/>
              <a:gd name="connsiteY4" fmla="*/ 0 h 1650567"/>
              <a:gd name="connsiteX5" fmla="*/ 2735709 w 3448373"/>
              <a:gd name="connsiteY5" fmla="*/ 0 h 1650567"/>
              <a:gd name="connsiteX6" fmla="*/ 3448373 w 3448373"/>
              <a:gd name="connsiteY6" fmla="*/ 0 h 1650567"/>
              <a:gd name="connsiteX7" fmla="*/ 3448373 w 3448373"/>
              <a:gd name="connsiteY7" fmla="*/ 517178 h 1650567"/>
              <a:gd name="connsiteX8" fmla="*/ 3448373 w 3448373"/>
              <a:gd name="connsiteY8" fmla="*/ 1067367 h 1650567"/>
              <a:gd name="connsiteX9" fmla="*/ 3448373 w 3448373"/>
              <a:gd name="connsiteY9" fmla="*/ 1650567 h 1650567"/>
              <a:gd name="connsiteX10" fmla="*/ 2942612 w 3448373"/>
              <a:gd name="connsiteY10" fmla="*/ 1650567 h 1650567"/>
              <a:gd name="connsiteX11" fmla="*/ 2367883 w 3448373"/>
              <a:gd name="connsiteY11" fmla="*/ 1650567 h 1650567"/>
              <a:gd name="connsiteX12" fmla="*/ 1827638 w 3448373"/>
              <a:gd name="connsiteY12" fmla="*/ 1650567 h 1650567"/>
              <a:gd name="connsiteX13" fmla="*/ 1183941 w 3448373"/>
              <a:gd name="connsiteY13" fmla="*/ 1650567 h 1650567"/>
              <a:gd name="connsiteX14" fmla="*/ 540245 w 3448373"/>
              <a:gd name="connsiteY14" fmla="*/ 1650567 h 1650567"/>
              <a:gd name="connsiteX15" fmla="*/ 0 w 3448373"/>
              <a:gd name="connsiteY15" fmla="*/ 1650567 h 1650567"/>
              <a:gd name="connsiteX16" fmla="*/ 0 w 3448373"/>
              <a:gd name="connsiteY16" fmla="*/ 1100378 h 1650567"/>
              <a:gd name="connsiteX17" fmla="*/ 0 w 3448373"/>
              <a:gd name="connsiteY17" fmla="*/ 566695 h 1650567"/>
              <a:gd name="connsiteX18" fmla="*/ 0 w 3448373"/>
              <a:gd name="connsiteY18" fmla="*/ 0 h 16505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448373" h="1650567" extrusionOk="0">
                <a:moveTo>
                  <a:pt x="0" y="0"/>
                </a:moveTo>
                <a:cubicBezTo>
                  <a:pt x="207193" y="-19086"/>
                  <a:pt x="302252" y="51309"/>
                  <a:pt x="540245" y="0"/>
                </a:cubicBezTo>
                <a:cubicBezTo>
                  <a:pt x="778238" y="-51309"/>
                  <a:pt x="837995" y="14092"/>
                  <a:pt x="1011523" y="0"/>
                </a:cubicBezTo>
                <a:cubicBezTo>
                  <a:pt x="1185051" y="-14092"/>
                  <a:pt x="1460496" y="30473"/>
                  <a:pt x="1655219" y="0"/>
                </a:cubicBezTo>
                <a:cubicBezTo>
                  <a:pt x="1849942" y="-30473"/>
                  <a:pt x="1952422" y="57791"/>
                  <a:pt x="2195464" y="0"/>
                </a:cubicBezTo>
                <a:cubicBezTo>
                  <a:pt x="2438507" y="-57791"/>
                  <a:pt x="2611682" y="55950"/>
                  <a:pt x="2735709" y="0"/>
                </a:cubicBezTo>
                <a:cubicBezTo>
                  <a:pt x="2859736" y="-55950"/>
                  <a:pt x="3236032" y="45505"/>
                  <a:pt x="3448373" y="0"/>
                </a:cubicBezTo>
                <a:cubicBezTo>
                  <a:pt x="3455633" y="254432"/>
                  <a:pt x="3415115" y="406955"/>
                  <a:pt x="3448373" y="517178"/>
                </a:cubicBezTo>
                <a:cubicBezTo>
                  <a:pt x="3481631" y="627401"/>
                  <a:pt x="3404727" y="915240"/>
                  <a:pt x="3448373" y="1067367"/>
                </a:cubicBezTo>
                <a:cubicBezTo>
                  <a:pt x="3492019" y="1219494"/>
                  <a:pt x="3397001" y="1378847"/>
                  <a:pt x="3448373" y="1650567"/>
                </a:cubicBezTo>
                <a:cubicBezTo>
                  <a:pt x="3270085" y="1678735"/>
                  <a:pt x="3098968" y="1598727"/>
                  <a:pt x="2942612" y="1650567"/>
                </a:cubicBezTo>
                <a:cubicBezTo>
                  <a:pt x="2786256" y="1702407"/>
                  <a:pt x="2614293" y="1645241"/>
                  <a:pt x="2367883" y="1650567"/>
                </a:cubicBezTo>
                <a:cubicBezTo>
                  <a:pt x="2121473" y="1655893"/>
                  <a:pt x="2035020" y="1599919"/>
                  <a:pt x="1827638" y="1650567"/>
                </a:cubicBezTo>
                <a:cubicBezTo>
                  <a:pt x="1620257" y="1701215"/>
                  <a:pt x="1471341" y="1643980"/>
                  <a:pt x="1183941" y="1650567"/>
                </a:cubicBezTo>
                <a:cubicBezTo>
                  <a:pt x="896541" y="1657154"/>
                  <a:pt x="708794" y="1579064"/>
                  <a:pt x="540245" y="1650567"/>
                </a:cubicBezTo>
                <a:cubicBezTo>
                  <a:pt x="371696" y="1722070"/>
                  <a:pt x="216134" y="1629906"/>
                  <a:pt x="0" y="1650567"/>
                </a:cubicBezTo>
                <a:cubicBezTo>
                  <a:pt x="-19226" y="1425503"/>
                  <a:pt x="54414" y="1219460"/>
                  <a:pt x="0" y="1100378"/>
                </a:cubicBezTo>
                <a:cubicBezTo>
                  <a:pt x="-54414" y="981296"/>
                  <a:pt x="5382" y="776668"/>
                  <a:pt x="0" y="566695"/>
                </a:cubicBezTo>
                <a:cubicBezTo>
                  <a:pt x="-5382" y="356722"/>
                  <a:pt x="41512" y="177441"/>
                  <a:pt x="0" y="0"/>
                </a:cubicBezTo>
                <a:close/>
              </a:path>
            </a:pathLst>
          </a:custGeom>
          <a:noFill/>
          <a:ln cap="flat" cmpd="sng">
            <a:solidFill>
              <a:srgbClr val="CC6633"/>
            </a:solidFill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39185B-D5E7-439E-8F64-B4B39223F0BE}"/>
              </a:ext>
            </a:extLst>
          </p:cNvPr>
          <p:cNvPicPr>
            <a:picLocks noChangeAspect="1"/>
          </p:cNvPicPr>
          <p:nvPr userDrawn="1"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40" y="3597244"/>
            <a:ext cx="4147611" cy="6926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A3E46D9-E606-49F4-96C5-917B8CA08AEE}"/>
              </a:ext>
            </a:extLst>
          </p:cNvPr>
          <p:cNvPicPr>
            <a:picLocks noChangeAspect="1"/>
          </p:cNvPicPr>
          <p:nvPr userDrawn="1"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7533" y="5477740"/>
            <a:ext cx="1205015" cy="67782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352A89F-51DE-49AA-9959-1FABEB7E0839}"/>
              </a:ext>
            </a:extLst>
          </p:cNvPr>
          <p:cNvPicPr>
            <a:picLocks noChangeAspect="1"/>
          </p:cNvPicPr>
          <p:nvPr userDrawn="1"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8469" y="3564149"/>
            <a:ext cx="4351185" cy="19502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97725B3-A8DA-51D8-28C9-438347CBC389}"/>
              </a:ext>
            </a:extLst>
          </p:cNvPr>
          <p:cNvPicPr>
            <a:picLocks noChangeAspect="1"/>
          </p:cNvPicPr>
          <p:nvPr userDrawn="1"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1203" y="4483027"/>
            <a:ext cx="2647950" cy="27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3785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33111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BDC27-E420-4878-9EE6-7B9656D6442A}" type="datetimeFigureOut">
              <a:rPr lang="en-US" dirty="0"/>
              <a:t>2/8/2023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Picture 90">
            <a:extLst>
              <a:ext uri="{FF2B5EF4-FFF2-40B4-BE49-F238E27FC236}">
                <a16:creationId xmlns:a16="http://schemas.microsoft.com/office/drawing/2014/main" id="{5A8F8C94-D36D-4B28-894C-A283A2C16D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5613" y="245534"/>
            <a:ext cx="8040774" cy="3706959"/>
          </a:xfrm>
          <a:prstGeom prst="rect">
            <a:avLst/>
          </a:prstGeom>
        </p:spPr>
      </p:pic>
      <p:pic>
        <p:nvPicPr>
          <p:cNvPr id="94" name="Picture 93">
            <a:extLst>
              <a:ext uri="{FF2B5EF4-FFF2-40B4-BE49-F238E27FC236}">
                <a16:creationId xmlns:a16="http://schemas.microsoft.com/office/drawing/2014/main" id="{CB17FA5C-E533-4343-88FA-2A12C937E8E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95" name="TextBox 94">
            <a:extLst>
              <a:ext uri="{FF2B5EF4-FFF2-40B4-BE49-F238E27FC236}">
                <a16:creationId xmlns:a16="http://schemas.microsoft.com/office/drawing/2014/main" id="{E4C8D901-2491-4B7F-BE04-A85F995557BF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FA0C982-A950-4468-94DF-C6BDC5E6E7D2}"/>
              </a:ext>
            </a:extLst>
          </p:cNvPr>
          <p:cNvSpPr txBox="1"/>
          <p:nvPr userDrawn="1"/>
        </p:nvSpPr>
        <p:spPr>
          <a:xfrm>
            <a:off x="1257299" y="4216248"/>
            <a:ext cx="989703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 dirty="0"/>
              <a:t>Monthly Meetings</a:t>
            </a:r>
            <a:br>
              <a:rPr lang="en-GB" sz="4400" dirty="0"/>
            </a:br>
            <a:r>
              <a:rPr lang="en-GB" sz="4400" dirty="0"/>
              <a:t>3rd Wednesday of each month </a:t>
            </a:r>
            <a:br>
              <a:rPr lang="en-GB" sz="4400" dirty="0"/>
            </a:br>
            <a:r>
              <a:rPr lang="en-GB" sz="4400" dirty="0"/>
              <a:t>jssug.org</a:t>
            </a:r>
            <a:endParaRPr lang="en-US" sz="4400" b="0" i="0" dirty="0" err="1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660203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Add ico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1">
            <a:extLst>
              <a:ext uri="{FF2B5EF4-FFF2-40B4-BE49-F238E27FC236}">
                <a16:creationId xmlns:a16="http://schemas.microsoft.com/office/drawing/2014/main" id="{C022148E-A118-4C81-BD07-C2FDB656F5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091" y="1822720"/>
            <a:ext cx="7982322" cy="1935532"/>
          </a:xfrm>
        </p:spPr>
        <p:txBody>
          <a:bodyPr anchor="t">
            <a:noAutofit/>
          </a:bodyPr>
          <a:lstStyle>
            <a:lvl1pPr>
              <a:defRPr sz="4400" b="1" i="0">
                <a:solidFill>
                  <a:schemeClr val="accent2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GB"/>
              <a:t>Session Title goes here</a:t>
            </a:r>
            <a:endParaRPr lang="en-US"/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69C0475C-10A6-4832-A8CB-FD4A54DE3068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24541" y="4712654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1" i="0">
                <a:solidFill>
                  <a:schemeClr val="tx1"/>
                </a:solidFill>
                <a:latin typeface="IBM Plex Sans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Name</a:t>
            </a:r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A2D07DB7-7A1F-4BA3-832B-AD0119F2AC20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24542" y="5283715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tx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Job title</a:t>
            </a:r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9E95EA5C-DB1A-4340-9A9B-6FBA15131DCC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24542" y="5854778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tx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Organization/business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4F739FB1-E9E4-486C-9F12-3B357C6B62F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4499" y="4381629"/>
            <a:ext cx="4412959" cy="2034463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3FBD7D9D-79E9-4C49-A6A9-18BA276C101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541" y="297257"/>
            <a:ext cx="7645971" cy="1089551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EA0BDD22-A2F2-46C7-9E9B-E470DCD3D72D}"/>
              </a:ext>
            </a:extLst>
          </p:cNvPr>
          <p:cNvSpPr txBox="1"/>
          <p:nvPr userDrawn="1"/>
        </p:nvSpPr>
        <p:spPr>
          <a:xfrm>
            <a:off x="4343399" y="1130473"/>
            <a:ext cx="38552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i="0" u="none" dirty="0">
                <a:latin typeface="Gotham" panose="02000504050000020004" pitchFamily="2" charset="0"/>
              </a:rPr>
              <a:t>Jacksonville 2022 #1022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D3634AEE-798E-45DB-BA4A-87DC9C08E1C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D17DE9BB-E60E-4883-8AF9-ADD27D8F133E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097096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b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9D74CC3F-A43F-7247-8851-E564DEF82EF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011C7A70-1A27-8C46-B788-29D87A2F4A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4541" y="451274"/>
            <a:ext cx="6137623" cy="711882"/>
          </a:xfrm>
        </p:spPr>
        <p:txBody>
          <a:bodyPr>
            <a:noAutofit/>
          </a:bodyPr>
          <a:lstStyle>
            <a:lvl1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6000" b="1" i="0">
                <a:solidFill>
                  <a:schemeClr val="accent2"/>
                </a:solidFill>
                <a:latin typeface="IBM Plex Sans" panose="020B0503050203000203" pitchFamily="34" charset="77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FirstName</a:t>
            </a:r>
            <a:endParaRPr lang="en-US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66227045-61B0-9544-AEC3-12180B09CBA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24542" y="2560817"/>
            <a:ext cx="6035252" cy="647786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3600" b="1" i="0">
                <a:solidFill>
                  <a:schemeClr val="tx1"/>
                </a:solidFill>
                <a:latin typeface="IBM Plex Sans SemiBold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Job title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8977B7-700C-C149-8536-47AB7A78B9E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02439" y="378547"/>
            <a:ext cx="1685405" cy="1685405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61A01EAC-4EF5-AE4F-970E-2C5157FA52A4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858416" y="4673325"/>
            <a:ext cx="5601378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1" i="0">
                <a:solidFill>
                  <a:schemeClr val="tx1"/>
                </a:solidFill>
                <a:latin typeface="IBM Plex Sans SemiBold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Contact/social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8FB3DAF8-2F81-FC4D-8CB0-8C0CB1AA4D40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58416" y="5244387"/>
            <a:ext cx="5601378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1" i="0">
                <a:solidFill>
                  <a:schemeClr val="tx1"/>
                </a:solidFill>
                <a:latin typeface="IBM Plex Sans SemiBold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Contact/social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85B937D2-7E45-D541-81A8-ABE79A9EE496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858416" y="5815450"/>
            <a:ext cx="5601378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1" i="0">
                <a:solidFill>
                  <a:schemeClr val="tx1"/>
                </a:solidFill>
                <a:latin typeface="IBM Plex Sans SemiBold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Contact/social</a:t>
            </a:r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540AA7F0-2E50-214E-9056-0901887064EF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424542" y="3219579"/>
            <a:ext cx="6035252" cy="64778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3600" b="0" i="0">
                <a:solidFill>
                  <a:schemeClr val="tx1"/>
                </a:solidFill>
                <a:latin typeface="IBM Plex Sans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Organization/business</a:t>
            </a: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9FA89709-76ED-224C-B4CF-D07271807FC5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6702439" y="2560817"/>
            <a:ext cx="5065019" cy="3400712"/>
          </a:xfrm>
        </p:spPr>
        <p:txBody>
          <a:bodyPr anchor="t">
            <a:normAutofit/>
          </a:bodyPr>
          <a:lstStyle>
            <a:lvl1pPr marL="342900" indent="-342900">
              <a:lnSpc>
                <a:spcPct val="114000"/>
              </a:lnSpc>
              <a:buFont typeface="Arial" panose="020B0604020202020204" pitchFamily="34" charset="0"/>
              <a:buChar char="•"/>
              <a:defRPr sz="2400" b="0" i="0">
                <a:solidFill>
                  <a:schemeClr val="tx1"/>
                </a:solidFill>
                <a:latin typeface="IBM Plex Sans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About you</a:t>
            </a:r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0D2292A1-4831-8743-BC26-539A0B8200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24541" y="1168024"/>
            <a:ext cx="6137624" cy="711882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buNone/>
              <a:defRPr sz="6000" b="1" i="0">
                <a:latin typeface="IBM Plex Sans" panose="020B0503050203000203" pitchFamily="34" charset="77"/>
              </a:defRPr>
            </a:lvl1pPr>
          </a:lstStyle>
          <a:p>
            <a:pPr lvl="0"/>
            <a:r>
              <a:rPr lang="en-US" err="1"/>
              <a:t>SecondName</a:t>
            </a:r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A208F2E-40B5-4B3B-AAF2-A84D05C9245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0910" y="6006862"/>
            <a:ext cx="3841615" cy="54743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4412A3E-5D5E-4A3F-9CAA-52C51BB1E968}"/>
              </a:ext>
            </a:extLst>
          </p:cNvPr>
          <p:cNvSpPr txBox="1"/>
          <p:nvPr userDrawn="1"/>
        </p:nvSpPr>
        <p:spPr>
          <a:xfrm>
            <a:off x="10041717" y="6415792"/>
            <a:ext cx="20728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u="none" dirty="0">
                <a:latin typeface="Gotham" panose="02000504050000020004" pitchFamily="2" charset="0"/>
              </a:rPr>
              <a:t>Jacksonville 2022 #1022</a:t>
            </a:r>
          </a:p>
        </p:txBody>
      </p:sp>
    </p:spTree>
    <p:extLst>
      <p:ext uri="{BB962C8B-B14F-4D97-AF65-F5344CB8AC3E}">
        <p14:creationId xmlns:p14="http://schemas.microsoft.com/office/powerpoint/2010/main" val="190917622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valuation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9D47C13-BA7D-D148-A962-B2F9880B3816}"/>
              </a:ext>
            </a:extLst>
          </p:cNvPr>
          <p:cNvSpPr txBox="1"/>
          <p:nvPr userDrawn="1"/>
        </p:nvSpPr>
        <p:spPr>
          <a:xfrm>
            <a:off x="424542" y="537285"/>
            <a:ext cx="95830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6000" b="1" i="0">
                <a:solidFill>
                  <a:schemeClr val="tx1"/>
                </a:solidFill>
                <a:latin typeface="IBM Plex Sans" panose="020B0503050203000203" pitchFamily="34" charset="77"/>
                <a:ea typeface="Roboto" panose="02000000000000000000" pitchFamily="2" charset="0"/>
              </a:rPr>
              <a:t>Session evaluation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EDC7C0B-1DAB-8544-9AAC-01B9C9A7782C}"/>
              </a:ext>
            </a:extLst>
          </p:cNvPr>
          <p:cNvSpPr txBox="1"/>
          <p:nvPr userDrawn="1"/>
        </p:nvSpPr>
        <p:spPr>
          <a:xfrm>
            <a:off x="424542" y="1415901"/>
            <a:ext cx="95830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400" b="0" i="0" dirty="0">
                <a:solidFill>
                  <a:schemeClr val="tx1"/>
                </a:solidFill>
                <a:latin typeface="IBM Plex Sans" panose="020B0503050203000203" pitchFamily="34" charset="77"/>
              </a:rPr>
              <a:t>Your feedback is important to us</a:t>
            </a:r>
            <a:endParaRPr lang="en-US" sz="4400" b="0" i="0" dirty="0">
              <a:solidFill>
                <a:schemeClr val="tx1"/>
              </a:solidFill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AF22D7A-4ABB-6245-8502-18EF607330AF}"/>
              </a:ext>
            </a:extLst>
          </p:cNvPr>
          <p:cNvSpPr txBox="1"/>
          <p:nvPr userDrawn="1"/>
        </p:nvSpPr>
        <p:spPr>
          <a:xfrm>
            <a:off x="424541" y="3361753"/>
            <a:ext cx="95830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3600" b="1" i="0" dirty="0">
                <a:solidFill>
                  <a:schemeClr val="tx1"/>
                </a:solidFill>
                <a:latin typeface="IBM Plex Sans" panose="020B0503050203000203" pitchFamily="34" charset="77"/>
              </a:rPr>
              <a:t>Please fill out your session evaluation and hand to speaker!</a:t>
            </a:r>
            <a:endParaRPr lang="en-US" sz="3600" b="1" i="0" dirty="0">
              <a:solidFill>
                <a:schemeClr val="tx1"/>
              </a:solidFill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6548C01-0B92-49F4-A78A-35D9E63760F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0910" y="6006862"/>
            <a:ext cx="3841615" cy="54743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7EBAA63-07FE-4A35-8324-CF3631063E85}"/>
              </a:ext>
            </a:extLst>
          </p:cNvPr>
          <p:cNvSpPr txBox="1"/>
          <p:nvPr userDrawn="1"/>
        </p:nvSpPr>
        <p:spPr>
          <a:xfrm>
            <a:off x="10041717" y="6415792"/>
            <a:ext cx="20728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u="none" dirty="0">
                <a:latin typeface="Gotham" panose="02000504050000020004" pitchFamily="2" charset="0"/>
              </a:rPr>
              <a:t>Jacksonville 2022 #1022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B4CEF79-C672-4D27-A074-87AF6BBA257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1F7F81A-D121-4B34-A867-E38733B2F707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698889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9D47C13-BA7D-D148-A962-B2F9880B3816}"/>
              </a:ext>
            </a:extLst>
          </p:cNvPr>
          <p:cNvSpPr txBox="1"/>
          <p:nvPr userDrawn="1"/>
        </p:nvSpPr>
        <p:spPr>
          <a:xfrm>
            <a:off x="424542" y="537285"/>
            <a:ext cx="61595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6000" b="1" i="0">
                <a:solidFill>
                  <a:schemeClr val="tx1"/>
                </a:solidFill>
                <a:latin typeface="IBM Plex Sans" panose="020B0503050203000203" pitchFamily="34" charset="77"/>
                <a:ea typeface="Roboto" panose="02000000000000000000" pitchFamily="2" charset="0"/>
              </a:rPr>
              <a:t>Thank you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6646216E-29A2-A247-99CE-007D67912A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542" y="1492289"/>
            <a:ext cx="9383009" cy="1935532"/>
          </a:xfrm>
        </p:spPr>
        <p:txBody>
          <a:bodyPr anchor="t">
            <a:noAutofit/>
          </a:bodyPr>
          <a:lstStyle>
            <a:lvl1pPr>
              <a:defRPr sz="4400" b="0" i="0">
                <a:solidFill>
                  <a:schemeClr val="tx1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9DAEEB18-91E1-3F42-8D9D-5E0430A0A876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24542" y="4141591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1" i="0">
                <a:solidFill>
                  <a:schemeClr val="tx1"/>
                </a:solidFill>
                <a:latin typeface="IBM Plex Sans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Name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607DC7BE-7B26-414F-BD9B-3EC87D60A020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24542" y="4712653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tx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Contact/social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F2E4D425-6254-6148-803B-C779BD3C6F75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24542" y="5283715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tx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Contact/social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A96E52DF-C0F3-FF4F-92BC-DEBBB26F991B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24542" y="5854778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tx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Contact/social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D33E1082-ADD0-4783-B2B2-9D5B58CE19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0910" y="6006862"/>
            <a:ext cx="3841615" cy="54743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A7EC8206-B44A-488F-918E-6E05CDD1139D}"/>
              </a:ext>
            </a:extLst>
          </p:cNvPr>
          <p:cNvSpPr txBox="1"/>
          <p:nvPr userDrawn="1"/>
        </p:nvSpPr>
        <p:spPr>
          <a:xfrm>
            <a:off x="10041717" y="6415792"/>
            <a:ext cx="20728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u="none" dirty="0">
                <a:latin typeface="Gotham" panose="02000504050000020004" pitchFamily="2" charset="0"/>
              </a:rPr>
              <a:t>Jacksonville 2022 #1022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E55E8CCA-0838-4267-BADD-8B4834708AF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1A475E2-8093-4F80-9FB9-4DB0B77719AC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564568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C9F1BC0-0EB0-E844-8085-78C9D9C9E52E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C85B63D6-D71F-A240-AA5E-4A141103753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/>
              <a:t>Click to edit Master title style</a:t>
            </a:r>
            <a:endParaRPr lang="en-US" alt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D6A499BE-5785-8240-9D7C-DA5C98449F0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1681D52-3FE4-47D0-93D9-563590A859B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0910" y="6001601"/>
            <a:ext cx="3841615" cy="54743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1713DA5-56FA-4ED6-988E-5AB568F83D0B}"/>
              </a:ext>
            </a:extLst>
          </p:cNvPr>
          <p:cNvSpPr txBox="1"/>
          <p:nvPr userDrawn="1"/>
        </p:nvSpPr>
        <p:spPr>
          <a:xfrm>
            <a:off x="10041717" y="6410531"/>
            <a:ext cx="20728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u="none" dirty="0">
                <a:latin typeface="Gotham" panose="02000504050000020004" pitchFamily="2" charset="0"/>
              </a:rPr>
              <a:t>Jacksonville 2022 #1022</a:t>
            </a:r>
          </a:p>
        </p:txBody>
      </p:sp>
    </p:spTree>
    <p:extLst>
      <p:ext uri="{BB962C8B-B14F-4D97-AF65-F5344CB8AC3E}">
        <p14:creationId xmlns:p14="http://schemas.microsoft.com/office/powerpoint/2010/main" val="345650542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with cuv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id="{5DB589BE-A367-2047-95EA-84FEE887D3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688C8A19-1FB7-1C42-8E4E-03FB1EF94022}"/>
              </a:ext>
            </a:extLst>
          </p:cNvPr>
          <p:cNvSpPr>
            <a:spLocks noGrp="1"/>
          </p:cNvSpPr>
          <p:nvPr>
            <p:ph idx="1"/>
          </p:nvPr>
        </p:nvSpPr>
        <p:spPr bwMode="auto">
          <a:xfrm>
            <a:off x="369047" y="1825625"/>
            <a:ext cx="8165353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</p:txBody>
      </p:sp>
      <p:sp>
        <p:nvSpPr>
          <p:cNvPr id="17" name="Title Placeholder 1">
            <a:extLst>
              <a:ext uri="{FF2B5EF4-FFF2-40B4-BE49-F238E27FC236}">
                <a16:creationId xmlns:a16="http://schemas.microsoft.com/office/drawing/2014/main" id="{9B51CA4F-FDD7-FD40-A833-669B9D88A65E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/>
              <a:t>Click to edit Master title style</a:t>
            </a:r>
            <a:endParaRPr lang="en-US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166752-8BA2-4DBA-B412-3AECBBF87C74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1853540-9834-436E-BBC5-B16A297380E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0910" y="6001601"/>
            <a:ext cx="3841615" cy="54743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14B7429-A258-46A3-8663-8B00263113F6}"/>
              </a:ext>
            </a:extLst>
          </p:cNvPr>
          <p:cNvSpPr txBox="1"/>
          <p:nvPr userDrawn="1"/>
        </p:nvSpPr>
        <p:spPr>
          <a:xfrm>
            <a:off x="10041717" y="6410531"/>
            <a:ext cx="20728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u="none" dirty="0">
                <a:latin typeface="Gotham" panose="02000504050000020004" pitchFamily="2" charset="0"/>
              </a:rPr>
              <a:t>Jacksonville 2022 #1022</a:t>
            </a:r>
          </a:p>
        </p:txBody>
      </p:sp>
    </p:spTree>
    <p:extLst>
      <p:ext uri="{BB962C8B-B14F-4D97-AF65-F5344CB8AC3E}">
        <p14:creationId xmlns:p14="http://schemas.microsoft.com/office/powerpoint/2010/main" val="186409180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with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C90C9966-75CA-7E49-8F85-51BA761C902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F5A1E762-B7D5-9F4E-825E-929E1BE50C57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/>
              <a:t>Click to edit Master title style</a:t>
            </a:r>
            <a:endParaRPr lang="en-US" altLang="en-US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DAD3BA8-4C2E-494A-A7C7-1F34325CE6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9046" y="1825625"/>
            <a:ext cx="7418101" cy="4351338"/>
          </a:xfrm>
        </p:spPr>
        <p:txBody>
          <a:bodyPr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0746DE-7FCD-43C8-8262-DC2EE6C74CB4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79C375E-572B-4C65-8BB1-2FC24767B89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0910" y="6001601"/>
            <a:ext cx="3841615" cy="54743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AAF9CDC-575E-41FA-BA1A-E30AF9839D5A}"/>
              </a:ext>
            </a:extLst>
          </p:cNvPr>
          <p:cNvSpPr txBox="1"/>
          <p:nvPr userDrawn="1"/>
        </p:nvSpPr>
        <p:spPr>
          <a:xfrm>
            <a:off x="10041717" y="6410531"/>
            <a:ext cx="20728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u="none" dirty="0">
                <a:latin typeface="Gotham" panose="02000504050000020004" pitchFamily="2" charset="0"/>
              </a:rPr>
              <a:t>Jacksonville 2022 #1022</a:t>
            </a:r>
          </a:p>
        </p:txBody>
      </p:sp>
    </p:spTree>
    <p:extLst>
      <p:ext uri="{BB962C8B-B14F-4D97-AF65-F5344CB8AC3E}">
        <p14:creationId xmlns:p14="http://schemas.microsoft.com/office/powerpoint/2010/main" val="12160122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raphic 22">
            <a:extLst>
              <a:ext uri="{FF2B5EF4-FFF2-40B4-BE49-F238E27FC236}">
                <a16:creationId xmlns:a16="http://schemas.microsoft.com/office/drawing/2014/main" id="{7F35519F-A138-7348-B1E9-EE8C0C7B1FD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08758882-B747-8C4C-B1E8-6F0E169CB6CF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8" y="492942"/>
            <a:ext cx="4389766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/>
              <a:t>Click to edit Master title style</a:t>
            </a:r>
            <a:endParaRPr lang="en-US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9764F7-4DD9-414D-AB2A-D2D233BEDFC7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89AC238-C28B-4CC1-9F5B-39D3BA7C78E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0910" y="6001601"/>
            <a:ext cx="3841615" cy="54743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B504B46-9AE5-4C87-A7BF-AA5AA62EA9E4}"/>
              </a:ext>
            </a:extLst>
          </p:cNvPr>
          <p:cNvSpPr txBox="1"/>
          <p:nvPr userDrawn="1"/>
        </p:nvSpPr>
        <p:spPr>
          <a:xfrm>
            <a:off x="10041717" y="6410531"/>
            <a:ext cx="20728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u="none" dirty="0">
                <a:latin typeface="Gotham" panose="02000504050000020004" pitchFamily="2" charset="0"/>
              </a:rPr>
              <a:t>Jacksonville 2022 #1022</a:t>
            </a:r>
          </a:p>
        </p:txBody>
      </p:sp>
    </p:spTree>
    <p:extLst>
      <p:ext uri="{BB962C8B-B14F-4D97-AF65-F5344CB8AC3E}">
        <p14:creationId xmlns:p14="http://schemas.microsoft.com/office/powerpoint/2010/main" val="84645352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urv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525E5042-9E74-7B4F-ABCD-A2C862194C0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08758882-B747-8C4C-B1E8-6F0E169CB6CF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8" y="492942"/>
            <a:ext cx="4389766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/>
              <a:t>Click to edit Master title style</a:t>
            </a:r>
            <a:endParaRPr lang="en-US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D69B93-1509-4816-8C12-EFE4EB0F6AB6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866A7C8-AAB8-4304-A4B7-F34B5B59F66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0910" y="6001601"/>
            <a:ext cx="3841615" cy="54743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96BCB36-E100-4711-9540-6FB844F117A2}"/>
              </a:ext>
            </a:extLst>
          </p:cNvPr>
          <p:cNvSpPr txBox="1"/>
          <p:nvPr userDrawn="1"/>
        </p:nvSpPr>
        <p:spPr>
          <a:xfrm>
            <a:off x="10041717" y="6410531"/>
            <a:ext cx="20728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u="none" dirty="0">
                <a:latin typeface="Gotham" panose="02000504050000020004" pitchFamily="2" charset="0"/>
              </a:rPr>
              <a:t>Jacksonville 2022 #1022</a:t>
            </a:r>
          </a:p>
        </p:txBody>
      </p:sp>
    </p:spTree>
    <p:extLst>
      <p:ext uri="{BB962C8B-B14F-4D97-AF65-F5344CB8AC3E}">
        <p14:creationId xmlns:p14="http://schemas.microsoft.com/office/powerpoint/2010/main" val="12541353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319348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3742267"/>
            <a:ext cx="10394707" cy="163961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F47CF-67C9-420C-80A5-E2069FF0C2DF}" type="datetimeFigureOut">
              <a:rPr lang="en-US" dirty="0"/>
              <a:t>2/8/2023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reaker pag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424543" y="439583"/>
            <a:ext cx="9753600" cy="4965699"/>
          </a:xfrm>
        </p:spPr>
        <p:txBody>
          <a:bodyPr anchor="t"/>
          <a:lstStyle>
            <a:lvl1pPr algn="l">
              <a:lnSpc>
                <a:spcPct val="120000"/>
              </a:lnSpc>
              <a:defRPr sz="6000" b="1" i="0">
                <a:solidFill>
                  <a:schemeClr val="tx1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US" dirty="0"/>
              <a:t>This is a breaker page, it can be used to split topics or highlight something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10D76F5F-7485-2C49-990E-2AAEF04139F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C35B791-6E9E-46A8-853D-F4AC2D4EE72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0910" y="6006862"/>
            <a:ext cx="3841615" cy="5474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13DAFFC-905B-4289-9306-876C2D1152AE}"/>
              </a:ext>
            </a:extLst>
          </p:cNvPr>
          <p:cNvSpPr txBox="1"/>
          <p:nvPr userDrawn="1"/>
        </p:nvSpPr>
        <p:spPr>
          <a:xfrm>
            <a:off x="10041717" y="6415792"/>
            <a:ext cx="20728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u="none" dirty="0">
                <a:latin typeface="Gotham" panose="02000504050000020004" pitchFamily="2" charset="0"/>
              </a:rPr>
              <a:t>Jacksonville 2022 #1022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E7CC69-EB7C-4814-B961-BDCB2564A875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852338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reaker page - subt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3417082"/>
            <a:ext cx="10020300" cy="1325563"/>
          </a:xfrm>
        </p:spPr>
        <p:txBody>
          <a:bodyPr>
            <a:normAutofit/>
          </a:bodyPr>
          <a:lstStyle>
            <a:lvl1pPr>
              <a:defRPr sz="4800" b="1" i="0">
                <a:solidFill>
                  <a:schemeClr val="accent2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4200" y="4735079"/>
            <a:ext cx="10515600" cy="1214458"/>
          </a:xfrm>
        </p:spPr>
        <p:txBody>
          <a:bodyPr>
            <a:normAutofit/>
          </a:bodyPr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457200" indent="0">
              <a:buNone/>
              <a:defRPr>
                <a:solidFill>
                  <a:schemeClr val="tx1"/>
                </a:solidFill>
              </a:defRPr>
            </a:lvl2pPr>
            <a:lvl3pPr marL="914400" indent="0">
              <a:buNone/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6CA45083-DB22-304F-B57E-1B684738C28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22BF510-ABCB-4046-937A-8BB42A0D936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0910" y="6006862"/>
            <a:ext cx="3841615" cy="54743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2D50F10-294E-4EB0-AD1E-FF67EC50537B}"/>
              </a:ext>
            </a:extLst>
          </p:cNvPr>
          <p:cNvSpPr txBox="1"/>
          <p:nvPr userDrawn="1"/>
        </p:nvSpPr>
        <p:spPr>
          <a:xfrm>
            <a:off x="10041717" y="6415792"/>
            <a:ext cx="20728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u="none" dirty="0">
                <a:latin typeface="Gotham" panose="02000504050000020004" pitchFamily="2" charset="0"/>
              </a:rPr>
              <a:t>Jacksonville 2022 #1022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55DC7F2-31CE-42F1-9A1E-4A9DF638372E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449212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th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AF1E5A0-D425-C347-B9BD-EB00F8D14F0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94658" y="4911408"/>
            <a:ext cx="2774963" cy="940593"/>
          </a:xfrm>
        </p:spPr>
        <p:txBody>
          <a:bodyPr>
            <a:normAutofit/>
          </a:bodyPr>
          <a:lstStyle>
            <a:lvl1pPr marL="0" indent="0" algn="ctr">
              <a:buNone/>
              <a:defRPr sz="2200"/>
            </a:lvl1pPr>
          </a:lstStyle>
          <a:p>
            <a:r>
              <a:rPr lang="en-US"/>
              <a:t>Something goes here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010A372-B547-3F47-9A9A-95AEDE5ECC3F}"/>
              </a:ext>
            </a:extLst>
          </p:cNvPr>
          <p:cNvSpPr txBox="1">
            <a:spLocks/>
          </p:cNvSpPr>
          <p:nvPr/>
        </p:nvSpPr>
        <p:spPr bwMode="auto">
          <a:xfrm>
            <a:off x="394657" y="4085111"/>
            <a:ext cx="2774963" cy="81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lnSpcReduction="10000"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b="0" i="0" kern="1200">
                <a:solidFill>
                  <a:schemeClr val="accent2"/>
                </a:solidFill>
                <a:latin typeface="gatebase Medium" pitchFamily="2" charset="77"/>
                <a:ea typeface="+mj-ea"/>
                <a:cs typeface="gatebase Medium" pitchFamily="2" charset="77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ctr"/>
            <a:r>
              <a:rPr lang="en-GB" sz="2800" b="1" i="0">
                <a:solidFill>
                  <a:schemeClr val="tx1"/>
                </a:solidFill>
                <a:latin typeface="IBM Plex Sans" panose="020B0503050203000203" pitchFamily="34" charset="77"/>
              </a:rPr>
              <a:t>Click to edit Master</a:t>
            </a:r>
            <a:endParaRPr lang="en-US" sz="2800" b="1" i="0">
              <a:solidFill>
                <a:schemeClr val="tx1"/>
              </a:solidFill>
              <a:latin typeface="IBM Plex Sans" panose="020B0503050203000203" pitchFamily="34" charset="77"/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7A6DBC66-16A3-B04D-A8D8-8142C635BA44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9069901" y="4911408"/>
            <a:ext cx="2774963" cy="940593"/>
          </a:xfrm>
        </p:spPr>
        <p:txBody>
          <a:bodyPr>
            <a:normAutofit/>
          </a:bodyPr>
          <a:lstStyle>
            <a:lvl1pPr marL="0" indent="0" algn="ctr">
              <a:buNone/>
              <a:defRPr sz="2200"/>
            </a:lvl1pPr>
          </a:lstStyle>
          <a:p>
            <a:r>
              <a:rPr lang="en-US"/>
              <a:t>Something goes here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661176B2-2101-B04E-8F1B-08B5EA78EEEB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6178154" y="4911408"/>
            <a:ext cx="2774963" cy="940593"/>
          </a:xfrm>
        </p:spPr>
        <p:txBody>
          <a:bodyPr>
            <a:normAutofit/>
          </a:bodyPr>
          <a:lstStyle>
            <a:lvl1pPr marL="0" indent="0" algn="ctr">
              <a:buNone/>
              <a:defRPr sz="2200"/>
            </a:lvl1pPr>
          </a:lstStyle>
          <a:p>
            <a:r>
              <a:rPr lang="en-US"/>
              <a:t>Something goes here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D2AB31DB-FBDF-F643-B30C-8D0EE6AB2F7C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3286406" y="4911408"/>
            <a:ext cx="2774963" cy="940593"/>
          </a:xfrm>
        </p:spPr>
        <p:txBody>
          <a:bodyPr>
            <a:normAutofit/>
          </a:bodyPr>
          <a:lstStyle>
            <a:lvl1pPr marL="0" indent="0" algn="ctr">
              <a:buNone/>
              <a:defRPr sz="2200"/>
            </a:lvl1pPr>
          </a:lstStyle>
          <a:p>
            <a:r>
              <a:rPr lang="en-US"/>
              <a:t>Something goes here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8E1C2EAD-E3AA-7144-B320-33AFFD6595A1}"/>
              </a:ext>
            </a:extLst>
          </p:cNvPr>
          <p:cNvSpPr txBox="1">
            <a:spLocks/>
          </p:cNvSpPr>
          <p:nvPr/>
        </p:nvSpPr>
        <p:spPr bwMode="auto">
          <a:xfrm>
            <a:off x="3280361" y="4085111"/>
            <a:ext cx="2774963" cy="81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lnSpcReduction="10000"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b="0" i="0" kern="1200">
                <a:solidFill>
                  <a:schemeClr val="accent2"/>
                </a:solidFill>
                <a:latin typeface="gatebase Medium" pitchFamily="2" charset="77"/>
                <a:ea typeface="+mj-ea"/>
                <a:cs typeface="gatebase Medium" pitchFamily="2" charset="77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ctr"/>
            <a:r>
              <a:rPr lang="en-GB" sz="2800" b="1" i="0">
                <a:solidFill>
                  <a:schemeClr val="tx1"/>
                </a:solidFill>
                <a:latin typeface="IBM Plex Sans" panose="020B0503050203000203" pitchFamily="34" charset="77"/>
              </a:rPr>
              <a:t>Click to edit Master</a:t>
            </a:r>
            <a:endParaRPr lang="en-US" sz="2800" b="1" i="0">
              <a:solidFill>
                <a:schemeClr val="tx1"/>
              </a:solidFill>
              <a:latin typeface="IBM Plex Sans" panose="020B0503050203000203" pitchFamily="34" charset="77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55AB90CE-616C-7C4C-900C-3BE762A110BA}"/>
              </a:ext>
            </a:extLst>
          </p:cNvPr>
          <p:cNvSpPr txBox="1">
            <a:spLocks/>
          </p:cNvSpPr>
          <p:nvPr/>
        </p:nvSpPr>
        <p:spPr bwMode="auto">
          <a:xfrm>
            <a:off x="6177940" y="4085111"/>
            <a:ext cx="2774963" cy="81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lnSpcReduction="10000"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b="0" i="0" kern="1200">
                <a:solidFill>
                  <a:schemeClr val="accent2"/>
                </a:solidFill>
                <a:latin typeface="gatebase Medium" pitchFamily="2" charset="77"/>
                <a:ea typeface="+mj-ea"/>
                <a:cs typeface="gatebase Medium" pitchFamily="2" charset="77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ctr"/>
            <a:r>
              <a:rPr lang="en-GB" sz="2800" b="1" i="0">
                <a:solidFill>
                  <a:schemeClr val="tx1"/>
                </a:solidFill>
                <a:latin typeface="IBM Plex Sans" panose="020B0503050203000203" pitchFamily="34" charset="77"/>
              </a:rPr>
              <a:t>Click to edit Master</a:t>
            </a:r>
            <a:endParaRPr lang="en-US" sz="2800" b="1" i="0">
              <a:solidFill>
                <a:schemeClr val="tx1"/>
              </a:solidFill>
              <a:latin typeface="IBM Plex Sans" panose="020B0503050203000203" pitchFamily="34" charset="77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B738E19-AF36-9F47-84D4-6CA113150CC4}"/>
              </a:ext>
            </a:extLst>
          </p:cNvPr>
          <p:cNvSpPr txBox="1">
            <a:spLocks/>
          </p:cNvSpPr>
          <p:nvPr/>
        </p:nvSpPr>
        <p:spPr bwMode="auto">
          <a:xfrm>
            <a:off x="9051768" y="4085111"/>
            <a:ext cx="2774963" cy="81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lnSpcReduction="10000"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b="0" i="0" kern="1200">
                <a:solidFill>
                  <a:schemeClr val="accent2"/>
                </a:solidFill>
                <a:latin typeface="gatebase Medium" pitchFamily="2" charset="77"/>
                <a:ea typeface="+mj-ea"/>
                <a:cs typeface="gatebase Medium" pitchFamily="2" charset="77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ctr"/>
            <a:r>
              <a:rPr lang="en-GB" sz="2800" b="1" i="0">
                <a:solidFill>
                  <a:schemeClr val="tx1"/>
                </a:solidFill>
                <a:latin typeface="IBM Plex Sans" panose="020B0503050203000203" pitchFamily="34" charset="77"/>
              </a:rPr>
              <a:t>Click to edit Master</a:t>
            </a:r>
            <a:endParaRPr lang="en-US" sz="2800" b="1" i="0">
              <a:solidFill>
                <a:schemeClr val="tx1"/>
              </a:solidFill>
              <a:latin typeface="IBM Plex Sans" panose="020B0503050203000203" pitchFamily="34" charset="77"/>
            </a:endParaRPr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E87A4911-24D9-CD4C-852E-BF15D54A095A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/>
              <a:t>Click to edit Master title style</a:t>
            </a:r>
            <a:endParaRPr lang="en-US" altLang="en-US"/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714047B5-1622-6C4C-978F-CDE8D659357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6361032-8F61-40CD-9A74-6FDD63C094E5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BCBCED8C-D563-4E11-83BD-FEDCC58205E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0910" y="6006862"/>
            <a:ext cx="3841615" cy="54743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4FAB16E0-B838-44A8-8E03-6453ADF6BBB6}"/>
              </a:ext>
            </a:extLst>
          </p:cNvPr>
          <p:cNvSpPr txBox="1"/>
          <p:nvPr userDrawn="1"/>
        </p:nvSpPr>
        <p:spPr>
          <a:xfrm>
            <a:off x="10041717" y="6415792"/>
            <a:ext cx="20728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u="none" dirty="0">
                <a:latin typeface="Gotham" panose="02000504050000020004" pitchFamily="2" charset="0"/>
              </a:rPr>
              <a:t>Jacksonville 2022 #1022</a:t>
            </a:r>
          </a:p>
        </p:txBody>
      </p:sp>
    </p:spTree>
    <p:extLst>
      <p:ext uri="{BB962C8B-B14F-4D97-AF65-F5344CB8AC3E}">
        <p14:creationId xmlns:p14="http://schemas.microsoft.com/office/powerpoint/2010/main" val="249696625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rtual background dar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2FAE985-8449-4751-9D6E-7248D548193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57" y="230239"/>
            <a:ext cx="3841615" cy="54743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5EFBE1F-34C7-4AC5-B097-04B0C787DC94}"/>
              </a:ext>
            </a:extLst>
          </p:cNvPr>
          <p:cNvSpPr txBox="1"/>
          <p:nvPr userDrawn="1"/>
        </p:nvSpPr>
        <p:spPr>
          <a:xfrm>
            <a:off x="2210364" y="639169"/>
            <a:ext cx="20728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u="none" dirty="0">
                <a:latin typeface="Gotham" panose="02000504050000020004" pitchFamily="2" charset="0"/>
              </a:rPr>
              <a:t>Jacksonville 2022 #1022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1424DA5F-1115-3841-8BB1-49B5CF7735B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9B2E2E9-7892-4A0C-8710-4A554490BE4E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BA5C16D-5F14-4AE1-95EF-48B767C7F76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0910" y="6006862"/>
            <a:ext cx="3841615" cy="54743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3BDD9D5-9918-45B9-BBA6-602FC7E0ABAB}"/>
              </a:ext>
            </a:extLst>
          </p:cNvPr>
          <p:cNvSpPr txBox="1"/>
          <p:nvPr userDrawn="1"/>
        </p:nvSpPr>
        <p:spPr>
          <a:xfrm>
            <a:off x="10041717" y="6415792"/>
            <a:ext cx="20728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u="none" dirty="0">
                <a:latin typeface="Gotham" panose="02000504050000020004" pitchFamily="2" charset="0"/>
              </a:rPr>
              <a:t>Jacksonville 2022 #1022</a:t>
            </a:r>
          </a:p>
        </p:txBody>
      </p:sp>
    </p:spTree>
    <p:extLst>
      <p:ext uri="{BB962C8B-B14F-4D97-AF65-F5344CB8AC3E}">
        <p14:creationId xmlns:p14="http://schemas.microsoft.com/office/powerpoint/2010/main" val="147758721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rtual background 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652B19B-B298-48B8-8D81-68D7E70E9FA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57" y="230239"/>
            <a:ext cx="3841615" cy="54743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9F055F6D-BBE6-8946-8BD5-E61D1C06606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1E5C92E-7F1D-4362-8705-781E922646D8}"/>
              </a:ext>
            </a:extLst>
          </p:cNvPr>
          <p:cNvSpPr txBox="1"/>
          <p:nvPr userDrawn="1"/>
        </p:nvSpPr>
        <p:spPr>
          <a:xfrm>
            <a:off x="2210364" y="639169"/>
            <a:ext cx="20728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u="none" dirty="0">
                <a:latin typeface="Gotham" panose="02000504050000020004" pitchFamily="2" charset="0"/>
              </a:rPr>
              <a:t>Jacksonville 2022 #1022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41C1E91-397A-4D53-8EB8-83B1E77B353A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7047E32-F44E-417D-8F43-289E2CEA326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0910" y="6006862"/>
            <a:ext cx="3841615" cy="54743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2656156-5A90-4597-A55B-E2AE6E1CDAA8}"/>
              </a:ext>
            </a:extLst>
          </p:cNvPr>
          <p:cNvSpPr txBox="1"/>
          <p:nvPr userDrawn="1"/>
        </p:nvSpPr>
        <p:spPr>
          <a:xfrm>
            <a:off x="10041717" y="6415792"/>
            <a:ext cx="20728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u="none" dirty="0">
                <a:latin typeface="Gotham" panose="02000504050000020004" pitchFamily="2" charset="0"/>
              </a:rPr>
              <a:t>Jacksonville 2022 #1022</a:t>
            </a:r>
          </a:p>
        </p:txBody>
      </p:sp>
    </p:spTree>
    <p:extLst>
      <p:ext uri="{BB962C8B-B14F-4D97-AF65-F5344CB8AC3E}">
        <p14:creationId xmlns:p14="http://schemas.microsoft.com/office/powerpoint/2010/main" val="178070643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slide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0C23F68B-8383-1048-A2B1-993C05E9FF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19200" y="4492002"/>
            <a:ext cx="9753600" cy="1103778"/>
          </a:xfrm>
        </p:spPr>
        <p:txBody>
          <a:bodyPr anchor="t">
            <a:normAutofit/>
          </a:bodyPr>
          <a:lstStyle>
            <a:lvl1pPr algn="ctr">
              <a:lnSpc>
                <a:spcPct val="110000"/>
              </a:lnSpc>
              <a:defRPr sz="4800" b="0" i="0">
                <a:solidFill>
                  <a:schemeClr val="bg1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619D0FFD-3045-FA47-8FE7-D7635B9CF1B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22AB194-6E8D-4BE4-8BE3-2399A21B028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8249" y="1814109"/>
            <a:ext cx="7745812" cy="110377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A35A148-25CA-4E2F-9231-2851DA11E537}"/>
              </a:ext>
            </a:extLst>
          </p:cNvPr>
          <p:cNvSpPr txBox="1"/>
          <p:nvPr userDrawn="1"/>
        </p:nvSpPr>
        <p:spPr>
          <a:xfrm>
            <a:off x="6137328" y="2610482"/>
            <a:ext cx="397390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i="0" u="none" dirty="0">
                <a:latin typeface="Gotham" panose="02000504050000020004" pitchFamily="2" charset="0"/>
              </a:rPr>
              <a:t>Jacksonville 2022 #1022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F89DA8-09FE-44ED-BAF4-26B0F24AF0C7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579781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14CA8969-55EF-5C4F-B489-FE161DB9B338}"/>
              </a:ext>
            </a:extLst>
          </p:cNvPr>
          <p:cNvSpPr>
            <a:spLocks noGrp="1"/>
          </p:cNvSpPr>
          <p:nvPr>
            <p:ph type="ctrTitle" idx="4294967295" hasCustomPrompt="1"/>
          </p:nvPr>
        </p:nvSpPr>
        <p:spPr>
          <a:xfrm>
            <a:off x="1374775" y="1227052"/>
            <a:ext cx="9442450" cy="3703637"/>
          </a:xfrm>
        </p:spPr>
        <p:txBody>
          <a:bodyPr anchor="ctr">
            <a:normAutofit/>
          </a:bodyPr>
          <a:lstStyle>
            <a:lvl1pPr algn="ctr">
              <a:lnSpc>
                <a:spcPct val="120000"/>
              </a:lnSpc>
              <a:defRPr sz="4000" b="1" i="0" baseline="0">
                <a:solidFill>
                  <a:schemeClr val="tx1"/>
                </a:solidFill>
                <a:latin typeface="IBM Plex Sans" panose="020B0503050203000203" pitchFamily="34" charset="77"/>
                <a:cs typeface="IBM Plex Sans" panose="020B0503050203000203" pitchFamily="34" charset="77"/>
              </a:defRPr>
            </a:lvl1pPr>
          </a:lstStyle>
          <a:p>
            <a:r>
              <a:rPr lang="en-US" sz="4800"/>
              <a:t>“A very wise and interesting quote from someone great can go in this text box.”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50CE5376-92BC-A148-80C1-38A04D9566FD}"/>
              </a:ext>
            </a:extLst>
          </p:cNvPr>
          <p:cNvSpPr>
            <a:spLocks noGrp="1"/>
          </p:cNvSpPr>
          <p:nvPr>
            <p:ph type="subTitle" idx="4294967295" hasCustomPrompt="1"/>
          </p:nvPr>
        </p:nvSpPr>
        <p:spPr>
          <a:xfrm>
            <a:off x="1374775" y="4930689"/>
            <a:ext cx="9442450" cy="881063"/>
          </a:xfrm>
        </p:spPr>
        <p:txBody>
          <a:bodyPr/>
          <a:lstStyle>
            <a:lvl1pPr marL="0" indent="0" algn="ctr">
              <a:buNone/>
              <a:defRPr sz="3200" b="0" i="0" baseline="0">
                <a:solidFill>
                  <a:schemeClr val="tx1"/>
                </a:solidFill>
                <a:latin typeface="IBM Plex Sans" panose="020B0503050203000203" pitchFamily="34" charset="77"/>
                <a:cs typeface="IBM Plex Sans" panose="020B0503050203000203" pitchFamily="34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>
                <a:solidFill>
                  <a:schemeClr val="tx1"/>
                </a:solidFill>
              </a:rPr>
              <a:t>Person or Company Logo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6D96807E-1668-734B-8931-7473D81D5A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A4D11FB-B593-49C6-AAAE-52ECEE63B06B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4C3F52B-9CF9-485B-A937-EAF6D16E31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0910" y="6006862"/>
            <a:ext cx="3841615" cy="54743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FA2263F-B4A5-422A-96F8-2487A8037666}"/>
              </a:ext>
            </a:extLst>
          </p:cNvPr>
          <p:cNvSpPr txBox="1"/>
          <p:nvPr userDrawn="1"/>
        </p:nvSpPr>
        <p:spPr>
          <a:xfrm>
            <a:off x="10041717" y="6415792"/>
            <a:ext cx="20728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u="none" dirty="0">
                <a:latin typeface="Gotham" panose="02000504050000020004" pitchFamily="2" charset="0"/>
              </a:rPr>
              <a:t>Jacksonville 2022 #1022</a:t>
            </a:r>
          </a:p>
        </p:txBody>
      </p:sp>
    </p:spTree>
    <p:extLst>
      <p:ext uri="{BB962C8B-B14F-4D97-AF65-F5344CB8AC3E}">
        <p14:creationId xmlns:p14="http://schemas.microsoft.com/office/powerpoint/2010/main" val="18942896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81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5088714" cy="3311189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5993971" y="2063396"/>
            <a:ext cx="5086538" cy="3311189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2DC73-F065-42F5-A9F2-D90B2E42A0B3}" type="datetimeFigureOut">
              <a:rPr lang="en-US" dirty="0"/>
              <a:t>2/8/2023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11581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8356" y="2063396"/>
            <a:ext cx="4856158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802" y="2861733"/>
            <a:ext cx="5088712" cy="2512852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8191" y="2063396"/>
            <a:ext cx="4864491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5993969" y="2861733"/>
            <a:ext cx="5088713" cy="2512852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EA702-9B29-41CC-9BCC-3DF8A0D379FE}" type="datetimeFigureOut">
              <a:rPr lang="en-US" dirty="0"/>
              <a:t>2/8/2023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649AC-CB8F-4FF1-9A34-5861C74DD0A7}" type="datetimeFigureOut">
              <a:rPr lang="en-US" dirty="0"/>
              <a:t>2/8/2023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5CECA-2D3A-4680-9B49-752200DE467C}" type="datetimeFigureOut">
              <a:rPr lang="en-US" dirty="0"/>
              <a:t>2/8/2023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643" y="685800"/>
            <a:ext cx="4126860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46132" y="685800"/>
            <a:ext cx="6034375" cy="46887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642" y="2709052"/>
            <a:ext cx="4126861" cy="266553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3BFE2-83B7-4B0A-B9D3-AB28331082B3}" type="datetimeFigureOut">
              <a:rPr lang="en-US" dirty="0"/>
              <a:t>2/8/2023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6345302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82362" y="0"/>
            <a:ext cx="3598146" cy="507153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2709052"/>
            <a:ext cx="6345301" cy="2362481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F78E3-FDA3-4D28-AAA2-0B81F349A39D}" type="datetimeFigureOut">
              <a:rPr lang="en-US" dirty="0"/>
              <a:t>2/8/2023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35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6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11" name="Rectangle 10"/>
            <p:cNvSpPr/>
            <p:nvPr/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63396"/>
            <a:ext cx="10396883" cy="3311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C35BB1C6-BF8F-4481-8AB2-603A1C8A906A}" type="datetimeFigureOut">
              <a:rPr lang="en-US" dirty="0"/>
              <a:t>2/8/2023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itle Placeholder 1"/>
          <p:cNvSpPr>
            <a:spLocks noGrp="1"/>
          </p:cNvSpPr>
          <p:nvPr>
            <p:ph type="title"/>
          </p:nvPr>
        </p:nvSpPr>
        <p:spPr bwMode="auto">
          <a:xfrm>
            <a:off x="36904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/>
              <a:t>Click to edit Master title style</a:t>
            </a:r>
            <a:endParaRPr lang="en-US" altLang="en-US"/>
          </a:p>
        </p:txBody>
      </p:sp>
      <p:sp>
        <p:nvSpPr>
          <p:cNvPr id="4608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69047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7208809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  <p:sldLayoutId id="2147483687" r:id="rId18"/>
    <p:sldLayoutId id="2147483688" r:id="rId19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000" b="1" i="0" kern="1200">
          <a:solidFill>
            <a:schemeClr val="accent2"/>
          </a:solidFill>
          <a:latin typeface="IBM Plex Sans" panose="020B0503050203000203" pitchFamily="34" charset="77"/>
          <a:ea typeface="+mj-ea"/>
          <a:cs typeface="IBM Plex Sans" panose="020B0503050203000203" pitchFamily="34" charset="77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457200" indent="-457200" algn="l" rtl="0" eaLnBrk="1" fontAlgn="base" hangingPunct="1">
        <a:lnSpc>
          <a:spcPct val="130000"/>
        </a:lnSpc>
        <a:spcBef>
          <a:spcPts val="1000"/>
        </a:spcBef>
        <a:spcAft>
          <a:spcPct val="0"/>
        </a:spcAft>
        <a:buClr>
          <a:srgbClr val="CC0000"/>
        </a:buClr>
        <a:buSzPct val="100000"/>
        <a:buFont typeface="Arial"/>
        <a:buChar char="•"/>
        <a:defRPr sz="3400" b="0" i="0" kern="1200">
          <a:solidFill>
            <a:schemeClr val="tx1"/>
          </a:solidFill>
          <a:latin typeface="IBM Plex Sans" panose="020B0503050203000203" pitchFamily="34" charset="77"/>
          <a:ea typeface="+mn-ea"/>
          <a:cs typeface="IBM Plex Sans" panose="020B0503050203000203" pitchFamily="34" charset="77"/>
        </a:defRPr>
      </a:lvl1pPr>
      <a:lvl2pPr marL="914400" indent="-457200" algn="l" rtl="0" eaLnBrk="1" fontAlgn="base" hangingPunct="1">
        <a:lnSpc>
          <a:spcPct val="130000"/>
        </a:lnSpc>
        <a:spcBef>
          <a:spcPts val="500"/>
        </a:spcBef>
        <a:spcAft>
          <a:spcPct val="0"/>
        </a:spcAft>
        <a:buClr>
          <a:srgbClr val="CC0000"/>
        </a:buClr>
        <a:buSzPct val="100000"/>
        <a:buFont typeface="Arial"/>
        <a:buChar char="•"/>
        <a:defRPr sz="2800" b="0" i="0" kern="1200">
          <a:solidFill>
            <a:schemeClr val="tx1"/>
          </a:solidFill>
          <a:latin typeface="IBM Plex Sans" panose="020B0503050203000203" pitchFamily="34" charset="77"/>
          <a:ea typeface="+mn-ea"/>
          <a:cs typeface="IBM Plex Sans" panose="020B0503050203000203" pitchFamily="34" charset="77"/>
        </a:defRPr>
      </a:lvl2pPr>
      <a:lvl3pPr marL="1257300" indent="-342900" algn="l" rtl="0" eaLnBrk="1" fontAlgn="base" hangingPunct="1">
        <a:lnSpc>
          <a:spcPct val="130000"/>
        </a:lnSpc>
        <a:spcBef>
          <a:spcPts val="500"/>
        </a:spcBef>
        <a:spcAft>
          <a:spcPct val="0"/>
        </a:spcAft>
        <a:buClr>
          <a:srgbClr val="CC0000"/>
        </a:buClr>
        <a:buSzPct val="100000"/>
        <a:buFont typeface="Arial"/>
        <a:buChar char="•"/>
        <a:defRPr sz="2400" b="0" i="0" kern="1200">
          <a:solidFill>
            <a:schemeClr val="tx1"/>
          </a:solidFill>
          <a:latin typeface="IBM Plex Sans" panose="020B0503050203000203" pitchFamily="34" charset="77"/>
          <a:ea typeface="+mn-ea"/>
          <a:cs typeface="IBM Plex Sans" panose="020B0503050203000203" pitchFamily="34" charset="77"/>
        </a:defRPr>
      </a:lvl3pPr>
      <a:lvl4pPr marL="1600200" indent="-228600" algn="l" rtl="0" eaLnBrk="1" fontAlgn="base" hangingPunct="1">
        <a:lnSpc>
          <a:spcPct val="12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b="0" i="0" kern="1200">
          <a:solidFill>
            <a:srgbClr val="191919"/>
          </a:solidFill>
          <a:latin typeface="Roboto Regular"/>
          <a:ea typeface="+mn-ea"/>
          <a:cs typeface="Roboto Regular"/>
        </a:defRPr>
      </a:lvl4pPr>
      <a:lvl5pPr marL="2057400" indent="-228600" algn="l" rtl="0" eaLnBrk="1" fontAlgn="base" hangingPunct="1">
        <a:lnSpc>
          <a:spcPct val="12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b="0" i="0" kern="1200">
          <a:solidFill>
            <a:srgbClr val="191919"/>
          </a:solidFill>
          <a:latin typeface="Roboto Regular"/>
          <a:ea typeface="+mn-ea"/>
          <a:cs typeface="Roboto Regular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techgoeasy.com/ash-decoded/" TargetMode="External"/><Relationship Id="rId2" Type="http://schemas.openxmlformats.org/officeDocument/2006/relationships/hyperlink" Target="https://docs.microsoft.com/en-us/azure/azure-sql/database/monitoring-with-dmvs?view=azuresq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sqlskills.com/blogs/paul/category/wait-stats/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azure/azure-sql/database/sql-insights-enable?view=azuresql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hyperlink" Target="mailto:matt@sqlatspeed.com?subject=SQL%20Saturday%20Jacksonville%20%22This%20Is%20Fine%22%20Feedback" TargetMode="External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jpg"/><Relationship Id="rId4" Type="http://schemas.openxmlformats.org/officeDocument/2006/relationships/hyperlink" Target="http://www.sqlatspeed.com/" TargetMode="External"/><Relationship Id="rId9" Type="http://schemas.openxmlformats.org/officeDocument/2006/relationships/image" Target="../media/image37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sqlbits.com/(X(1)S(xkq3bqj54ulh1rmknteodx3p))/Sessions/Event22/How_I_Deal_with_Depression?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dataplatformwit.com/data-platform-wit-mental-health-and-wellness-day-2022/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sqlslack.com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iscord.gg/Gp3Gdnd7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m/Beginning-Azure-Cognitive-Services-Intelligence/dp/1484271750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7.png"/><Relationship Id="rId4" Type="http://schemas.openxmlformats.org/officeDocument/2006/relationships/hyperlink" Target="https://www.amazon.com/Pro-Database-Migration-Azure-Modernization/dp/1484282299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glennsqlperformance.com/resources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watch?v=qMZ7VrSWhGs" TargetMode="External"/><Relationship Id="rId5" Type="http://schemas.openxmlformats.org/officeDocument/2006/relationships/hyperlink" Target="https://www.brentozar.com/askbrent/" TargetMode="External"/><Relationship Id="rId4" Type="http://schemas.openxmlformats.org/officeDocument/2006/relationships/hyperlink" Target="https://github.com/microsoft/tigertoolbox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qlatspeed.com/" TargetMode="External"/><Relationship Id="rId2" Type="http://schemas.openxmlformats.org/officeDocument/2006/relationships/hyperlink" Target="mailto:matt@sqlatspeed.com?subject=SQL%20Saturday%20Jacksonville%20%22This%20Is%20Fine%22%20Feedback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jpg"/><Relationship Id="rId4" Type="http://schemas.openxmlformats.org/officeDocument/2006/relationships/hyperlink" Target="https://github.com/sqlatspeed/2023_presentations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jpg"/><Relationship Id="rId4" Type="http://schemas.openxmlformats.org/officeDocument/2006/relationships/image" Target="../media/image3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01DF5C-EAE5-2A43-8457-75833168967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THIS is fine:</a:t>
            </a:r>
            <a:br>
              <a:rPr lang="en-US" dirty="0"/>
            </a:br>
            <a:r>
              <a:rPr lang="en-US" dirty="0"/>
              <a:t>Firefighting for the DBA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3E567F0-2D8D-7A4F-BCBF-489593988C8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Matt Gordon</a:t>
            </a:r>
          </a:p>
        </p:txBody>
      </p:sp>
    </p:spTree>
    <p:extLst>
      <p:ext uri="{BB962C8B-B14F-4D97-AF65-F5344CB8AC3E}">
        <p14:creationId xmlns:p14="http://schemas.microsoft.com/office/powerpoint/2010/main" val="13385074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88C7D-ADB2-6E48-83E4-857EEE7AF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do we baseline our databases?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7FCBF4-FF51-B14F-A2EA-86A6547B081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5800" y="1837766"/>
            <a:ext cx="10394707" cy="3536820"/>
          </a:xfrm>
        </p:spPr>
        <p:txBody>
          <a:bodyPr>
            <a:normAutofit/>
          </a:bodyPr>
          <a:lstStyle/>
          <a:p>
            <a:endParaRPr lang="en-US" sz="2800" dirty="0"/>
          </a:p>
          <a:p>
            <a:r>
              <a:rPr lang="en-US" sz="2800" dirty="0"/>
              <a:t>Community tools</a:t>
            </a:r>
          </a:p>
          <a:p>
            <a:pPr lvl="1"/>
            <a:r>
              <a:rPr lang="en-US" sz="2600" dirty="0"/>
              <a:t>Glenn berry’s diagnostic queries</a:t>
            </a:r>
          </a:p>
          <a:p>
            <a:pPr lvl="1"/>
            <a:r>
              <a:rPr lang="en-US" sz="2600" dirty="0"/>
              <a:t>SQL Server TIGER TEAM RESOURCES</a:t>
            </a:r>
          </a:p>
          <a:p>
            <a:pPr lvl="1"/>
            <a:r>
              <a:rPr lang="en-US" sz="2600" dirty="0"/>
              <a:t>Brent </a:t>
            </a:r>
            <a:r>
              <a:rPr lang="en-US" sz="2600" dirty="0" err="1"/>
              <a:t>ozar’s</a:t>
            </a:r>
            <a:r>
              <a:rPr lang="en-US" sz="2600" dirty="0"/>
              <a:t> </a:t>
            </a:r>
            <a:r>
              <a:rPr lang="en-US" sz="2600" dirty="0" err="1"/>
              <a:t>sp_blitz</a:t>
            </a:r>
            <a:r>
              <a:rPr lang="en-US" sz="2600" dirty="0"/>
              <a:t>* stored procedures</a:t>
            </a:r>
          </a:p>
          <a:p>
            <a:pPr lvl="1"/>
            <a:r>
              <a:rPr lang="en-US" sz="2600" dirty="0"/>
              <a:t>KEVIN </a:t>
            </a:r>
            <a:r>
              <a:rPr lang="en-US" sz="2600" dirty="0" err="1"/>
              <a:t>kline’s</a:t>
            </a:r>
            <a:r>
              <a:rPr lang="en-US" sz="2600" dirty="0"/>
              <a:t> baselining and monitoring video</a:t>
            </a:r>
          </a:p>
          <a:p>
            <a:pPr lvl="1"/>
            <a:endParaRPr lang="en-US" sz="2600" dirty="0"/>
          </a:p>
          <a:p>
            <a:pPr lvl="1"/>
            <a:endParaRPr lang="en-US" sz="26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99903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88C7D-ADB2-6E48-83E4-857EEE7AF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do we baseline our databases?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7FCBF4-FF51-B14F-A2EA-86A6547B081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5800" y="1837766"/>
            <a:ext cx="10394707" cy="3536820"/>
          </a:xfrm>
        </p:spPr>
        <p:txBody>
          <a:bodyPr>
            <a:normAutofit/>
          </a:bodyPr>
          <a:lstStyle/>
          <a:p>
            <a:r>
              <a:rPr lang="en-US" sz="2800" dirty="0"/>
              <a:t>Roll your own</a:t>
            </a:r>
          </a:p>
          <a:p>
            <a:pPr lvl="1"/>
            <a:r>
              <a:rPr lang="en-US" sz="2600" dirty="0" err="1"/>
              <a:t>perfmon</a:t>
            </a:r>
            <a:endParaRPr lang="en-US" sz="2600" dirty="0"/>
          </a:p>
          <a:p>
            <a:pPr lvl="1"/>
            <a:r>
              <a:rPr lang="en-US" sz="2600" dirty="0" err="1"/>
              <a:t>Dmv</a:t>
            </a:r>
            <a:r>
              <a:rPr lang="en-US" sz="2600" dirty="0"/>
              <a:t> queries (SQL SERVER) / ACTIVE SESSION HISTORY (ORACLE)</a:t>
            </a:r>
          </a:p>
          <a:p>
            <a:pPr lvl="1"/>
            <a:r>
              <a:rPr lang="en-US" sz="2600" dirty="0"/>
              <a:t>Hourly/daily/</a:t>
            </a:r>
            <a:r>
              <a:rPr lang="en-US" sz="2600" dirty="0" err="1"/>
              <a:t>etc</a:t>
            </a:r>
            <a:r>
              <a:rPr lang="en-US" sz="2600" dirty="0"/>
              <a:t> reports on execution times</a:t>
            </a:r>
          </a:p>
          <a:p>
            <a:pPr lvl="1"/>
            <a:endParaRPr lang="en-US" sz="2600" dirty="0"/>
          </a:p>
          <a:p>
            <a:pPr lvl="1"/>
            <a:endParaRPr lang="en-US" sz="26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7711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88C7D-ADB2-6E48-83E4-857EEE7AF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Isn’t Fine?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7FCBF4-FF51-B14F-A2EA-86A6547B081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sz="2800" dirty="0"/>
              <a:t>How do we know what’s wrong?</a:t>
            </a:r>
          </a:p>
          <a:p>
            <a:r>
              <a:rPr lang="en-US" sz="2800" dirty="0"/>
              <a:t>Who/What was the source of the report?</a:t>
            </a:r>
          </a:p>
          <a:p>
            <a:r>
              <a:rPr lang="en-US" sz="2800" dirty="0"/>
              <a:t>Is it solely a database issue?</a:t>
            </a:r>
          </a:p>
          <a:p>
            <a:r>
              <a:rPr lang="en-US" sz="2800" dirty="0"/>
              <a:t>Is it a database issue at all?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8370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88C7D-ADB2-6E48-83E4-857EEE7AF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TO prove what is (and isn’t) fine?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7FCBF4-FF51-B14F-A2EA-86A6547B081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sz="2800" dirty="0" err="1"/>
              <a:t>Sp_whoisactive</a:t>
            </a:r>
            <a:endParaRPr lang="en-US" sz="2800" dirty="0"/>
          </a:p>
          <a:p>
            <a:pPr lvl="1"/>
            <a:r>
              <a:rPr lang="en-US" sz="2600" dirty="0"/>
              <a:t>No non-</a:t>
            </a:r>
            <a:r>
              <a:rPr lang="en-US" sz="2600" dirty="0" err="1"/>
              <a:t>sql</a:t>
            </a:r>
            <a:r>
              <a:rPr lang="en-US" sz="2600" dirty="0"/>
              <a:t> server equivalent that I have found</a:t>
            </a:r>
          </a:p>
          <a:p>
            <a:r>
              <a:rPr lang="en-US" sz="2800" dirty="0"/>
              <a:t>Monitoring tools</a:t>
            </a:r>
          </a:p>
          <a:p>
            <a:r>
              <a:rPr lang="en-US" sz="2800" dirty="0"/>
              <a:t>DMV QUERIES (SQL) / QUERIES AGAINST DBA_HIST_ACTIVE_SESS_HISTORY (ORACLE)</a:t>
            </a:r>
          </a:p>
          <a:p>
            <a:pPr lvl="1"/>
            <a:r>
              <a:rPr lang="en-US" sz="2600" dirty="0">
                <a:hlinkClick r:id="rId2"/>
              </a:rPr>
              <a:t>Performance monitoring with dmvs </a:t>
            </a:r>
            <a:r>
              <a:rPr lang="en-US" sz="2600" dirty="0"/>
              <a:t>(Microsoft article)</a:t>
            </a:r>
          </a:p>
          <a:p>
            <a:pPr lvl="1"/>
            <a:r>
              <a:rPr lang="en-US" sz="2600" dirty="0">
                <a:hlinkClick r:id="rId3"/>
              </a:rPr>
              <a:t>TOP 10 USEFUL ASH QUERIES </a:t>
            </a:r>
            <a:r>
              <a:rPr lang="en-US" sz="2600" dirty="0"/>
              <a:t>(community oracle blog)</a:t>
            </a:r>
          </a:p>
          <a:p>
            <a:r>
              <a:rPr lang="en-US" sz="2800" dirty="0"/>
              <a:t>Wait stats (</a:t>
            </a:r>
            <a:r>
              <a:rPr lang="en-US" sz="2800" dirty="0">
                <a:hlinkClick r:id="rId4"/>
              </a:rPr>
              <a:t>SQLSKILLS RESOURCES</a:t>
            </a:r>
            <a:r>
              <a:rPr lang="en-US" sz="2800" dirty="0"/>
              <a:t>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80435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D3697BB7-4B3B-104B-C370-751659AD3A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84" y="2092254"/>
            <a:ext cx="11598442" cy="2428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2750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0517DF2-27C8-DF33-F619-F5B4168A13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30379"/>
            <a:ext cx="11634537" cy="1875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9049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AB3D5AB-C767-F63C-9D5D-C9EB117328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52816"/>
            <a:ext cx="11682663" cy="1952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882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88C7D-ADB2-6E48-83E4-857EEE7AF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TO prove what is (and isn’t) fine?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7FCBF4-FF51-B14F-A2EA-86A6547B081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sz="2800" dirty="0"/>
              <a:t>Query store! (AWR in ORACLE)</a:t>
            </a:r>
          </a:p>
          <a:p>
            <a:r>
              <a:rPr lang="en-US" sz="2800" dirty="0"/>
              <a:t>We can do all this in azure, but azure can do some things as well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54543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88C7D-ADB2-6E48-83E4-857EEE7AF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85800"/>
            <a:ext cx="10921180" cy="1151965"/>
          </a:xfrm>
        </p:spPr>
        <p:txBody>
          <a:bodyPr>
            <a:normAutofit fontScale="90000"/>
          </a:bodyPr>
          <a:lstStyle/>
          <a:p>
            <a:r>
              <a:rPr lang="en-US" dirty="0"/>
              <a:t>What DB Monitoring can azure provide?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7FCBF4-FF51-B14F-A2EA-86A6547B081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sz="2800" dirty="0"/>
              <a:t>Query store! (AWR IN ORACLE)</a:t>
            </a:r>
          </a:p>
          <a:p>
            <a:r>
              <a:rPr lang="en-US" sz="2800" dirty="0"/>
              <a:t>Query performance insights</a:t>
            </a:r>
          </a:p>
          <a:p>
            <a:r>
              <a:rPr lang="en-US" sz="2800" dirty="0" err="1"/>
              <a:t>Sql</a:t>
            </a:r>
            <a:r>
              <a:rPr lang="en-US" sz="2800" dirty="0"/>
              <a:t> insights</a:t>
            </a:r>
          </a:p>
          <a:p>
            <a:pPr lvl="1"/>
            <a:r>
              <a:rPr lang="en-US" sz="2600" dirty="0"/>
              <a:t>In preview as of now</a:t>
            </a:r>
          </a:p>
          <a:p>
            <a:pPr lvl="1"/>
            <a:r>
              <a:rPr lang="en-US" sz="2600" dirty="0"/>
              <a:t>MORE INFO </a:t>
            </a:r>
            <a:r>
              <a:rPr lang="en-US" sz="2600" dirty="0">
                <a:hlinkClick r:id="rId3"/>
              </a:rPr>
              <a:t>HERE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39441141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88C7D-ADB2-6E48-83E4-857EEE7AF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fix what isn’t fine?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7FCBF4-FF51-B14F-A2EA-86A6547B081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sz="2800" dirty="0"/>
              <a:t>State the problem</a:t>
            </a:r>
          </a:p>
          <a:p>
            <a:r>
              <a:rPr lang="en-US" sz="2800" dirty="0"/>
              <a:t>Identify teams/people involved</a:t>
            </a:r>
          </a:p>
          <a:p>
            <a:r>
              <a:rPr lang="en-US" sz="2800" dirty="0"/>
              <a:t>Follow process</a:t>
            </a:r>
          </a:p>
          <a:p>
            <a:r>
              <a:rPr lang="en-US" sz="2800" dirty="0"/>
              <a:t>Profit!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20019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FE757F8-0D5E-EF48-A1A5-084446687834}"/>
              </a:ext>
            </a:extLst>
          </p:cNvPr>
          <p:cNvSpPr txBox="1"/>
          <p:nvPr/>
        </p:nvSpPr>
        <p:spPr>
          <a:xfrm>
            <a:off x="248114" y="1275913"/>
            <a:ext cx="6138746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400" b="1" dirty="0"/>
              <a:t>Matt Gordon</a:t>
            </a:r>
          </a:p>
          <a:p>
            <a:pPr marL="0" indent="0">
              <a:buNone/>
            </a:pPr>
            <a:r>
              <a:rPr lang="en-US" sz="2400" dirty="0"/>
              <a:t>Senior Azure Architect</a:t>
            </a:r>
          </a:p>
          <a:p>
            <a:pPr marL="0" indent="0">
              <a:buNone/>
            </a:pPr>
            <a:r>
              <a:rPr lang="en-US" sz="2400" dirty="0">
                <a:hlinkClick r:id="rId3"/>
              </a:rPr>
              <a:t>matt@sqlatspeed.com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       : @</a:t>
            </a:r>
            <a:r>
              <a:rPr lang="en-US" sz="2400" dirty="0" err="1"/>
              <a:t>sqlatspeed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>
                <a:hlinkClick r:id="rId4"/>
              </a:rPr>
              <a:t>www.sqlatspeed.com</a:t>
            </a:r>
            <a:endParaRPr lang="en-US" sz="2400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BBB3F85B-7E09-3B48-AFDD-98DDB8A59D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/>
        </p:blipFill>
        <p:spPr bwMode="auto">
          <a:xfrm>
            <a:off x="7646399" y="1849744"/>
            <a:ext cx="3903206" cy="542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CB54279-130B-174F-BA28-16B84BD95A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8114" y="2816035"/>
            <a:ext cx="374305" cy="3743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D2A7D13-53E4-004B-AA1D-112AC45023EB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6386860" y="2997987"/>
            <a:ext cx="1742108" cy="2496787"/>
          </a:xfrm>
          <a:prstGeom prst="rect">
            <a:avLst/>
          </a:prstGeom>
        </p:spPr>
      </p:pic>
      <p:pic>
        <p:nvPicPr>
          <p:cNvPr id="8" name="Picture 7" descr="A picture containing grass, sky, outdoor, car&#10;&#10;Description automatically generated">
            <a:extLst>
              <a:ext uri="{FF2B5EF4-FFF2-40B4-BE49-F238E27FC236}">
                <a16:creationId xmlns:a16="http://schemas.microsoft.com/office/drawing/2014/main" id="{AE37B3DB-34A6-C342-87B5-CCAED263BCB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69130" y="2997987"/>
            <a:ext cx="3280475" cy="2455406"/>
          </a:xfrm>
          <a:prstGeom prst="rect">
            <a:avLst/>
          </a:prstGeom>
        </p:spPr>
      </p:pic>
      <p:pic>
        <p:nvPicPr>
          <p:cNvPr id="6" name="Picture 5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2815EB03-B4A2-960D-F7AA-435953A5D08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16554" y="2997987"/>
            <a:ext cx="1730144" cy="2452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7184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88C7D-ADB2-6E48-83E4-857EEE7AF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Are we fine?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7FCBF4-FF51-B14F-A2EA-86A6547B081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sz="2800" dirty="0"/>
              <a:t>Are you feeling your best?</a:t>
            </a:r>
          </a:p>
          <a:p>
            <a:r>
              <a:rPr lang="en-US" sz="2800" dirty="0"/>
              <a:t>Are you performing at your best?</a:t>
            </a:r>
          </a:p>
          <a:p>
            <a:r>
              <a:rPr lang="en-US" sz="2800" dirty="0"/>
              <a:t>Baseline yourself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68281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88C7D-ADB2-6E48-83E4-857EEE7AF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I baseline myself?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7FCBF4-FF51-B14F-A2EA-86A6547B081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endParaRPr lang="en-US" sz="2800" dirty="0"/>
          </a:p>
          <a:p>
            <a:r>
              <a:rPr lang="en-US" sz="2800" dirty="0"/>
              <a:t>Gut feel</a:t>
            </a:r>
          </a:p>
          <a:p>
            <a:r>
              <a:rPr lang="en-US" sz="2800" dirty="0"/>
              <a:t>Journal</a:t>
            </a:r>
          </a:p>
          <a:p>
            <a:r>
              <a:rPr lang="en-US" sz="2800" dirty="0"/>
              <a:t>Data</a:t>
            </a:r>
          </a:p>
          <a:p>
            <a:pPr lvl="1"/>
            <a:r>
              <a:rPr lang="en-US" sz="2600" dirty="0" err="1"/>
              <a:t>Daylio</a:t>
            </a:r>
            <a:endParaRPr lang="en-US" sz="2600" dirty="0"/>
          </a:p>
          <a:p>
            <a:pPr lvl="1"/>
            <a:r>
              <a:rPr lang="en-US" sz="2600" dirty="0">
                <a:hlinkClick r:id="rId3"/>
              </a:rPr>
              <a:t>@SQLGENE’s SQLBITS SESSION</a:t>
            </a:r>
            <a:endParaRPr lang="en-US" sz="2600" dirty="0"/>
          </a:p>
          <a:p>
            <a:endParaRPr lang="en-US" sz="28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65368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88C7D-ADB2-6E48-83E4-857EEE7AF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You are not highly available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7FCBF4-FF51-B14F-A2EA-86A6547B081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Proper procedures</a:t>
            </a:r>
          </a:p>
          <a:p>
            <a:r>
              <a:rPr lang="en-US" dirty="0"/>
              <a:t>Good partners</a:t>
            </a:r>
          </a:p>
          <a:p>
            <a:r>
              <a:rPr lang="en-US" dirty="0"/>
              <a:t>Advocate for yourself and the team</a:t>
            </a:r>
          </a:p>
          <a:p>
            <a:r>
              <a:rPr lang="en-US" dirty="0"/>
              <a:t>“superhero complex” isn’t healthy</a:t>
            </a:r>
          </a:p>
          <a:p>
            <a:r>
              <a:rPr lang="en-US" dirty="0"/>
              <a:t>Find support where you can</a:t>
            </a:r>
          </a:p>
          <a:p>
            <a:pPr lvl="1"/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dataplatformwit.com</a:t>
            </a:r>
            <a:r>
              <a:rPr lang="en-US" dirty="0">
                <a:hlinkClick r:id="rId2"/>
              </a:rPr>
              <a:t>/data-platform-wit-mental-health-and-wellness-day-2022/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43921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88C7D-ADB2-6E48-83E4-857EEE7AF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We’re all going to be fine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7FCBF4-FF51-B14F-A2EA-86A6547B081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5800" y="1937086"/>
            <a:ext cx="10394707" cy="3678132"/>
          </a:xfrm>
        </p:spPr>
        <p:txBody>
          <a:bodyPr>
            <a:normAutofit lnSpcReduction="10000"/>
          </a:bodyPr>
          <a:lstStyle/>
          <a:p>
            <a:r>
              <a:rPr lang="en-US" sz="2800" dirty="0"/>
              <a:t>You’re here!</a:t>
            </a:r>
          </a:p>
          <a:p>
            <a:r>
              <a:rPr lang="en-US" sz="2800" dirty="0"/>
              <a:t>Make connections</a:t>
            </a:r>
          </a:p>
          <a:p>
            <a:r>
              <a:rPr lang="en-US" sz="2800" dirty="0"/>
              <a:t>Reach out – many people are ”here” to help</a:t>
            </a:r>
          </a:p>
          <a:p>
            <a:r>
              <a:rPr lang="en-US" sz="2800" dirty="0"/>
              <a:t>#SQLHELP on twitter/MASTODON</a:t>
            </a:r>
          </a:p>
          <a:p>
            <a:r>
              <a:rPr lang="en-US" sz="2800" dirty="0"/>
              <a:t>SQL COMMUNITY SLACK AT </a:t>
            </a:r>
            <a:r>
              <a:rPr lang="en-US" sz="2800" dirty="0">
                <a:hlinkClick r:id="rId3"/>
              </a:rPr>
              <a:t>SQLSLACK.com</a:t>
            </a:r>
            <a:endParaRPr lang="en-US" sz="2800" dirty="0"/>
          </a:p>
          <a:p>
            <a:r>
              <a:rPr lang="en-US" sz="2800" dirty="0"/>
              <a:t>SQL COMMUNITY DISCORD (</a:t>
            </a:r>
            <a:r>
              <a:rPr lang="en-US" sz="2800" dirty="0">
                <a:hlinkClick r:id="rId4"/>
              </a:rPr>
              <a:t>https://discord.gg/Gp3Gdnd7</a:t>
            </a:r>
            <a:r>
              <a:rPr lang="en-US" sz="2800" dirty="0"/>
              <a:t>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21426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88C7D-ADB2-6E48-83E4-857EEE7AF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094" y="685800"/>
            <a:ext cx="4210873" cy="1151965"/>
          </a:xfrm>
        </p:spPr>
        <p:txBody>
          <a:bodyPr>
            <a:normAutofit/>
          </a:bodyPr>
          <a:lstStyle/>
          <a:p>
            <a:r>
              <a:rPr lang="en-US" sz="3800"/>
              <a:t>The slide where I shill for my books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7FCBF4-FF51-B14F-A2EA-86A6547B081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5800" y="2063397"/>
            <a:ext cx="4209992" cy="2866342"/>
          </a:xfrm>
        </p:spPr>
        <p:txBody>
          <a:bodyPr>
            <a:normAutofit/>
          </a:bodyPr>
          <a:lstStyle/>
          <a:p>
            <a:r>
              <a:rPr lang="en-US" dirty="0">
                <a:hlinkClick r:id="rId3"/>
              </a:rPr>
              <a:t>Cognitive services book</a:t>
            </a:r>
            <a:endParaRPr lang="en-US" dirty="0"/>
          </a:p>
          <a:p>
            <a:r>
              <a:rPr lang="en-US" dirty="0">
                <a:hlinkClick r:id="rId4"/>
              </a:rPr>
              <a:t>Database migration book</a:t>
            </a:r>
            <a:endParaRPr lang="en-US" dirty="0"/>
          </a:p>
          <a:p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6B7DF66-9C53-4104-A2D0-29A84D2272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61282" y="457200"/>
            <a:ext cx="5824059" cy="4686138"/>
          </a:xfrm>
          <a:prstGeom prst="rect">
            <a:avLst/>
          </a:prstGeom>
          <a:solidFill>
            <a:schemeClr val="bg1"/>
          </a:solidFill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15DB2B70-796C-74DC-C1AB-FA42DA0C7DB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633" r="4672" b="-1"/>
          <a:stretch/>
        </p:blipFill>
        <p:spPr>
          <a:xfrm>
            <a:off x="5611749" y="689358"/>
            <a:ext cx="2608785" cy="421963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91CB35C-D3DC-7FB2-6683-02C8A0B74E0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518" r="4795" b="4"/>
          <a:stretch/>
        </p:blipFill>
        <p:spPr>
          <a:xfrm>
            <a:off x="8343978" y="683155"/>
            <a:ext cx="2614164" cy="4225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7066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88C7D-ADB2-6E48-83E4-857EEE7AF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7FCBF4-FF51-B14F-A2EA-86A6547B081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lvl="1"/>
            <a:r>
              <a:rPr lang="en-US" sz="2800" dirty="0">
                <a:hlinkClick r:id="rId3"/>
              </a:rPr>
              <a:t>Glenn berry’s diagnostic queries</a:t>
            </a:r>
            <a:endParaRPr lang="en-US" sz="2800" dirty="0"/>
          </a:p>
          <a:p>
            <a:pPr lvl="1"/>
            <a:r>
              <a:rPr lang="en-US" sz="2800" dirty="0">
                <a:hlinkClick r:id="rId4"/>
              </a:rPr>
              <a:t>SQL Server TIGER TEAM RESOURCES</a:t>
            </a:r>
            <a:endParaRPr lang="en-US" sz="2800" dirty="0"/>
          </a:p>
          <a:p>
            <a:pPr lvl="1"/>
            <a:r>
              <a:rPr lang="en-US" sz="2800" dirty="0">
                <a:hlinkClick r:id="rId5"/>
              </a:rPr>
              <a:t>Brent ozar’s sp_blitz* stored procedures</a:t>
            </a:r>
            <a:endParaRPr lang="en-US" sz="2800" dirty="0"/>
          </a:p>
          <a:p>
            <a:pPr lvl="1"/>
            <a:r>
              <a:rPr lang="en-US" sz="2800" dirty="0">
                <a:hlinkClick r:id="rId6"/>
              </a:rPr>
              <a:t>KEVIN </a:t>
            </a:r>
            <a:r>
              <a:rPr lang="en-US" sz="2800" dirty="0" err="1">
                <a:hlinkClick r:id="rId6"/>
              </a:rPr>
              <a:t>kline’s</a:t>
            </a:r>
            <a:r>
              <a:rPr lang="en-US" sz="2800" dirty="0">
                <a:hlinkClick r:id="rId6"/>
              </a:rPr>
              <a:t> baselining and monitoring video</a:t>
            </a:r>
            <a:endParaRPr lang="en-US" sz="28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0738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FE757F8-0D5E-EF48-A1A5-084446687834}"/>
              </a:ext>
            </a:extLst>
          </p:cNvPr>
          <p:cNvSpPr txBox="1"/>
          <p:nvPr/>
        </p:nvSpPr>
        <p:spPr>
          <a:xfrm>
            <a:off x="248113" y="1275913"/>
            <a:ext cx="7096583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400" b="1" dirty="0"/>
              <a:t>Matt Gordon</a:t>
            </a:r>
          </a:p>
          <a:p>
            <a:pPr marL="0" indent="0">
              <a:buNone/>
            </a:pPr>
            <a:r>
              <a:rPr lang="en-US" sz="2400" dirty="0"/>
              <a:t>Senior Azure Architect</a:t>
            </a:r>
          </a:p>
          <a:p>
            <a:pPr marL="0" indent="0">
              <a:buNone/>
            </a:pPr>
            <a:r>
              <a:rPr lang="en-US" sz="2400" dirty="0">
                <a:hlinkClick r:id="rId2"/>
              </a:rPr>
              <a:t>matt@sqlatspeed.com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       : @</a:t>
            </a:r>
            <a:r>
              <a:rPr lang="en-US" sz="2400" dirty="0" err="1"/>
              <a:t>sqlatspeed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>
                <a:hlinkClick r:id="rId3"/>
              </a:rPr>
              <a:t>www.sqlatspeed.com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>
                <a:hlinkClick r:id="rId4"/>
              </a:rPr>
              <a:t>https://github.com/sqlatspeed/2023_presentations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BBB3F85B-7E09-3B48-AFDD-98DDB8A59D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/>
        </p:blipFill>
        <p:spPr bwMode="auto">
          <a:xfrm>
            <a:off x="7646399" y="1849744"/>
            <a:ext cx="3903206" cy="542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CB54279-130B-174F-BA28-16B84BD95A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8114" y="2816035"/>
            <a:ext cx="374305" cy="37430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64051DE-44A5-1C4C-83C9-60EAEB985950}"/>
              </a:ext>
            </a:extLst>
          </p:cNvPr>
          <p:cNvSpPr txBox="1"/>
          <p:nvPr/>
        </p:nvSpPr>
        <p:spPr>
          <a:xfrm>
            <a:off x="3026627" y="212651"/>
            <a:ext cx="61387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+mj-lt"/>
              </a:rPr>
              <a:t>THANKS FOR ATTENDING!</a:t>
            </a:r>
          </a:p>
        </p:txBody>
      </p:sp>
    </p:spTree>
    <p:extLst>
      <p:ext uri="{BB962C8B-B14F-4D97-AF65-F5344CB8AC3E}">
        <p14:creationId xmlns:p14="http://schemas.microsoft.com/office/powerpoint/2010/main" val="11792894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FAB790-457D-F744-A616-D734E0576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7EEA5E-4694-4741-97B7-4FF80870F04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604418" indent="-604418"/>
            <a:r>
              <a:rPr lang="en-US" sz="2960" dirty="0"/>
              <a:t>20+ years of SQL Server experience</a:t>
            </a:r>
          </a:p>
          <a:p>
            <a:pPr marL="604418" indent="-604418"/>
            <a:r>
              <a:rPr lang="en-US" sz="2960" dirty="0"/>
              <a:t>Microsoft Data Platform MVP</a:t>
            </a:r>
          </a:p>
          <a:p>
            <a:pPr marL="604418" indent="-604418"/>
            <a:r>
              <a:rPr lang="en-US" sz="2960" dirty="0"/>
              <a:t>Friend of Redgate</a:t>
            </a:r>
          </a:p>
          <a:p>
            <a:pPr marL="604418" indent="-604418"/>
            <a:r>
              <a:rPr lang="en-US" sz="2960" dirty="0"/>
              <a:t>Managed 24x7 datacenters</a:t>
            </a:r>
          </a:p>
          <a:p>
            <a:pPr marL="604418" indent="-604418"/>
            <a:r>
              <a:rPr lang="en-US" sz="2960" dirty="0"/>
              <a:t>Leader of Lexington, KY Data Technology Group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164CDA-3405-0442-8559-47E76A22DB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2019" y="1837765"/>
            <a:ext cx="1348488" cy="21351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91B66C2-EB27-2445-BFC4-2A92D1FE99B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823387" y="1843429"/>
            <a:ext cx="1592746" cy="2125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2558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15DA87D-133C-4F77-8863-8B66D40F99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5C436ED1-B374-4FA9-AC69-CA9B086E4F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13" name="Rectangle 12">
              <a:extLst>
                <a:ext uri="{FF2B5EF4-FFF2-40B4-BE49-F238E27FC236}">
                  <a16:creationId xmlns:a16="http://schemas.microsoft.com/office/drawing/2014/main" id="{0BF795C8-C503-458A-B6C7-5C3B78FA66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11">
              <a:extLst>
                <a:ext uri="{FF2B5EF4-FFF2-40B4-BE49-F238E27FC236}">
                  <a16:creationId xmlns:a16="http://schemas.microsoft.com/office/drawing/2014/main" id="{29605B65-A1AD-48AA-9FA4-0239C3E346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158A24C-9ADB-45F1-90ED-8B0C00DF8C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5" name="Content Placeholder 4" descr="A picture containing text&#10;&#10;Description automatically generated">
            <a:extLst>
              <a:ext uri="{FF2B5EF4-FFF2-40B4-BE49-F238E27FC236}">
                <a16:creationId xmlns:a16="http://schemas.microsoft.com/office/drawing/2014/main" id="{026F3333-9E42-C473-3FC3-A0BAF62EACB6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 rotWithShape="1">
          <a:blip r:embed="rId5"/>
          <a:srcRect t="16346" b="865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4496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88C7D-ADB2-6E48-83E4-857EEE7AF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“FINE” MEAN?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7FCBF4-FF51-B14F-A2EA-86A6547B081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sz="2800" dirty="0"/>
              <a:t>Do you baseline your databases?</a:t>
            </a:r>
          </a:p>
          <a:p>
            <a:r>
              <a:rPr lang="en-US" sz="2800" dirty="0"/>
              <a:t>Is your baseline data-driven or gut feel?</a:t>
            </a:r>
          </a:p>
          <a:p>
            <a:r>
              <a:rPr lang="en-US" sz="2800" dirty="0"/>
              <a:t>How can we baseline our databases?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71559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88C7D-ADB2-6E48-83E4-857EEE7AF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do we baseline our databases?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7FCBF4-FF51-B14F-A2EA-86A6547B081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5800" y="1837766"/>
            <a:ext cx="10394707" cy="3536820"/>
          </a:xfrm>
        </p:spPr>
        <p:txBody>
          <a:bodyPr>
            <a:normAutofit/>
          </a:bodyPr>
          <a:lstStyle/>
          <a:p>
            <a:r>
              <a:rPr lang="en-US" sz="2800" dirty="0"/>
              <a:t>Third-party tools FOR SQL SERVER</a:t>
            </a:r>
          </a:p>
          <a:p>
            <a:pPr lvl="1"/>
            <a:r>
              <a:rPr lang="en-US" sz="2600" dirty="0" err="1"/>
              <a:t>Solarwinds</a:t>
            </a:r>
            <a:r>
              <a:rPr lang="en-US" sz="2600" dirty="0"/>
              <a:t> </a:t>
            </a:r>
            <a:r>
              <a:rPr lang="en-US" sz="2600" dirty="0" err="1"/>
              <a:t>sql</a:t>
            </a:r>
            <a:r>
              <a:rPr lang="en-US" sz="2600" dirty="0"/>
              <a:t> sentry (aka </a:t>
            </a:r>
            <a:r>
              <a:rPr lang="en-US" sz="2600" dirty="0" err="1"/>
              <a:t>sentryone</a:t>
            </a:r>
            <a:r>
              <a:rPr lang="en-US" sz="2600" dirty="0"/>
              <a:t>)</a:t>
            </a:r>
          </a:p>
          <a:p>
            <a:pPr lvl="1"/>
            <a:r>
              <a:rPr lang="en-US" sz="2600" dirty="0"/>
              <a:t>Redgate </a:t>
            </a:r>
            <a:r>
              <a:rPr lang="en-US" sz="2600" dirty="0" err="1"/>
              <a:t>sql</a:t>
            </a:r>
            <a:r>
              <a:rPr lang="en-US" sz="2600" dirty="0"/>
              <a:t> monitor</a:t>
            </a:r>
          </a:p>
          <a:p>
            <a:pPr lvl="1"/>
            <a:r>
              <a:rPr lang="en-US" sz="2600" dirty="0" err="1"/>
              <a:t>Idera</a:t>
            </a:r>
            <a:r>
              <a:rPr lang="en-US" sz="2600" dirty="0"/>
              <a:t> diagnostic manager</a:t>
            </a:r>
          </a:p>
          <a:p>
            <a:pPr lvl="1"/>
            <a:endParaRPr lang="en-US" sz="2600" dirty="0"/>
          </a:p>
          <a:p>
            <a:pPr lvl="1"/>
            <a:endParaRPr lang="en-US" sz="26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7146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88C7D-ADB2-6E48-83E4-857EEE7AF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do we baseline our databases?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7FCBF4-FF51-B14F-A2EA-86A6547B081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5800" y="1837766"/>
            <a:ext cx="10394707" cy="3536820"/>
          </a:xfrm>
        </p:spPr>
        <p:txBody>
          <a:bodyPr>
            <a:normAutofit/>
          </a:bodyPr>
          <a:lstStyle/>
          <a:p>
            <a:r>
              <a:rPr lang="en-US" sz="2800" dirty="0"/>
              <a:t>Third-party tools FOR POSTGRESQL</a:t>
            </a:r>
          </a:p>
          <a:p>
            <a:pPr lvl="1"/>
            <a:r>
              <a:rPr lang="en-US" sz="2600" dirty="0"/>
              <a:t>DATADOG (POSTGRESQL INTEGRATION NEEDED)</a:t>
            </a:r>
          </a:p>
          <a:p>
            <a:pPr lvl="1"/>
            <a:r>
              <a:rPr lang="en-US" sz="2600" dirty="0"/>
              <a:t>SOLARWINDS SERVER &amp; APPLICATION MONITOR (MYSQL TOO!)</a:t>
            </a:r>
          </a:p>
          <a:p>
            <a:pPr lvl="1"/>
            <a:r>
              <a:rPr lang="en-US" sz="2600" dirty="0"/>
              <a:t>APPOPTICS APM</a:t>
            </a:r>
          </a:p>
          <a:p>
            <a:pPr lvl="1"/>
            <a:endParaRPr lang="en-US" sz="2600" dirty="0"/>
          </a:p>
          <a:p>
            <a:pPr lvl="1"/>
            <a:endParaRPr lang="en-US" sz="26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70235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88C7D-ADB2-6E48-83E4-857EEE7AF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do we baseline our databases?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7FCBF4-FF51-B14F-A2EA-86A6547B081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5800" y="1837766"/>
            <a:ext cx="10394707" cy="3536820"/>
          </a:xfrm>
        </p:spPr>
        <p:txBody>
          <a:bodyPr>
            <a:normAutofit/>
          </a:bodyPr>
          <a:lstStyle/>
          <a:p>
            <a:r>
              <a:rPr lang="en-US" sz="2800" dirty="0"/>
              <a:t>Third-party tools FOR ORACLE</a:t>
            </a:r>
          </a:p>
          <a:p>
            <a:pPr lvl="1"/>
            <a:r>
              <a:rPr lang="en-US" sz="2600" dirty="0" err="1"/>
              <a:t>Solarwinds</a:t>
            </a:r>
            <a:r>
              <a:rPr lang="en-US" sz="2600" dirty="0"/>
              <a:t> DPA (DATABASE PERFORMANCE ANALYZER)</a:t>
            </a:r>
          </a:p>
          <a:p>
            <a:pPr lvl="1"/>
            <a:r>
              <a:rPr lang="en-US" sz="2600" dirty="0"/>
              <a:t>Site 24x7 ORACLE DATABASE MONITORING</a:t>
            </a:r>
          </a:p>
          <a:p>
            <a:pPr lvl="1"/>
            <a:r>
              <a:rPr lang="en-US" sz="2600" dirty="0" err="1"/>
              <a:t>dbWatch</a:t>
            </a:r>
            <a:r>
              <a:rPr lang="en-US" sz="2600" dirty="0"/>
              <a:t> (MULTIPLE DBMS)</a:t>
            </a:r>
          </a:p>
          <a:p>
            <a:pPr lvl="1"/>
            <a:endParaRPr lang="en-US" sz="2600" dirty="0"/>
          </a:p>
          <a:p>
            <a:pPr lvl="1"/>
            <a:endParaRPr lang="en-US" sz="26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17988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88C7D-ADB2-6E48-83E4-857EEE7AF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do we baseline our databases?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7FCBF4-FF51-B14F-A2EA-86A6547B081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5800" y="1837766"/>
            <a:ext cx="10394707" cy="3536820"/>
          </a:xfrm>
        </p:spPr>
        <p:txBody>
          <a:bodyPr>
            <a:normAutofit/>
          </a:bodyPr>
          <a:lstStyle/>
          <a:p>
            <a:r>
              <a:rPr lang="en-US" sz="2800" dirty="0"/>
              <a:t>WHAT ABOUT PRTG?</a:t>
            </a:r>
          </a:p>
          <a:p>
            <a:pPr lvl="1"/>
            <a:endParaRPr lang="en-US" sz="2600" dirty="0"/>
          </a:p>
          <a:p>
            <a:r>
              <a:rPr lang="en-US" sz="2800" dirty="0"/>
              <a:t>What about new relic?</a:t>
            </a:r>
          </a:p>
          <a:p>
            <a:pPr lvl="1"/>
            <a:endParaRPr lang="en-US" sz="26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167455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in Event">
  <a:themeElements>
    <a:clrScheme name="Main Event">
      <a:dk1>
        <a:sysClr val="windowText" lastClr="000000"/>
      </a:dk1>
      <a:lt1>
        <a:sysClr val="window" lastClr="FFFFFF"/>
      </a:lt1>
      <a:dk2>
        <a:srgbClr val="424242"/>
      </a:dk2>
      <a:lt2>
        <a:srgbClr val="C8C8C8"/>
      </a:lt2>
      <a:accent1>
        <a:srgbClr val="B80E0F"/>
      </a:accent1>
      <a:accent2>
        <a:srgbClr val="A6987D"/>
      </a:accent2>
      <a:accent3>
        <a:srgbClr val="7F9A71"/>
      </a:accent3>
      <a:accent4>
        <a:srgbClr val="64969F"/>
      </a:accent4>
      <a:accent5>
        <a:srgbClr val="9B75B2"/>
      </a:accent5>
      <a:accent6>
        <a:srgbClr val="80737A"/>
      </a:accent6>
      <a:hlink>
        <a:srgbClr val="F21213"/>
      </a:hlink>
      <a:folHlink>
        <a:srgbClr val="B6A394"/>
      </a:folHlink>
    </a:clrScheme>
    <a:fontScheme name="Main Event">
      <a:maj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in Even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blipFill>
          <a:blip xmlns:r="http://schemas.openxmlformats.org/officeDocument/2006/relationships" r:embed="rId1">
            <a:duotone>
              <a:schemeClr val="phClr">
                <a:shade val="88000"/>
                <a:lumMod val="88000"/>
              </a:schemeClr>
              <a:schemeClr val="phClr"/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25400" dist="127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0"/>
        </a:gradFill>
        <a:blipFill>
          <a:blip xmlns:r="http://schemas.openxmlformats.org/officeDocument/2006/relationships" r:embed="rId2">
            <a:duotone>
              <a:schemeClr val="phClr">
                <a:shade val="48000"/>
                <a:satMod val="110000"/>
                <a:lumMod val="40000"/>
              </a:schemeClr>
              <a:schemeClr val="phClr">
                <a:tint val="90000"/>
                <a:lumMod val="10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in Event" id="{AC372BB4-D83D-411E-B849-B641926BA760}" vid="{F1EFBDE3-1A95-4E3D-81AD-1F53D65BEA01}"/>
    </a:ext>
  </a:extLst>
</a:theme>
</file>

<file path=ppt/theme/theme2.xml><?xml version="1.0" encoding="utf-8"?>
<a:theme xmlns:a="http://schemas.openxmlformats.org/drawingml/2006/main" name="Redgate theme v2">
  <a:themeElements>
    <a:clrScheme name="Redgate PASS Summit">
      <a:dk1>
        <a:srgbClr val="222222"/>
      </a:dk1>
      <a:lt1>
        <a:srgbClr val="FFFFFF"/>
      </a:lt1>
      <a:dk2>
        <a:srgbClr val="CC0000"/>
      </a:dk2>
      <a:lt2>
        <a:srgbClr val="F2F2F2"/>
      </a:lt2>
      <a:accent1>
        <a:srgbClr val="CC0000"/>
      </a:accent1>
      <a:accent2>
        <a:srgbClr val="000000"/>
      </a:accent2>
      <a:accent3>
        <a:srgbClr val="767676"/>
      </a:accent3>
      <a:accent4>
        <a:srgbClr val="790000"/>
      </a:accent4>
      <a:accent5>
        <a:srgbClr val="1AAC1E"/>
      </a:accent5>
      <a:accent6>
        <a:srgbClr val="336DC1"/>
      </a:accent6>
      <a:hlink>
        <a:srgbClr val="336DC1"/>
      </a:hlink>
      <a:folHlink>
        <a:srgbClr val="2A5E9D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dirty="0" err="1" smtClean="0">
            <a:latin typeface="Roboto" panose="02000000000000000000" pitchFamily="2" charset="0"/>
            <a:ea typeface="Roboto" panose="02000000000000000000" pitchFamily="2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b="0" i="0" dirty="0" err="1" smtClean="0">
            <a:latin typeface="IBM Plex Sans" panose="020B0503050203000203" pitchFamily="34" charset="77"/>
            <a:ea typeface="Roboto" panose="02000000000000000000" pitchFamily="2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Redgate theme v2" id="{1734A0F3-C998-EF41-934D-51BF3B82E1A2}" vid="{D6099F4A-34CB-A94F-8B65-95F962FE4140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Main Event</Template>
  <TotalTime>20953</TotalTime>
  <Words>800</Words>
  <Application>Microsoft Office PowerPoint</Application>
  <PresentationFormat>Widescreen</PresentationFormat>
  <Paragraphs>146</Paragraphs>
  <Slides>26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26</vt:i4>
      </vt:variant>
    </vt:vector>
  </HeadingPairs>
  <TitlesOfParts>
    <vt:vector size="38" baseType="lpstr">
      <vt:lpstr>Arial</vt:lpstr>
      <vt:lpstr>Calibri</vt:lpstr>
      <vt:lpstr>Calibri Light</vt:lpstr>
      <vt:lpstr>Gotham</vt:lpstr>
      <vt:lpstr>IBM Plex Sans</vt:lpstr>
      <vt:lpstr>IBM Plex Sans Medium</vt:lpstr>
      <vt:lpstr>IBM Plex Sans SemiBold</vt:lpstr>
      <vt:lpstr>Impact</vt:lpstr>
      <vt:lpstr>Roboto</vt:lpstr>
      <vt:lpstr>Roboto Regular</vt:lpstr>
      <vt:lpstr>Main Event</vt:lpstr>
      <vt:lpstr>Redgate theme v2</vt:lpstr>
      <vt:lpstr>THIS is fine: Firefighting for the DBA</vt:lpstr>
      <vt:lpstr>PowerPoint Presentation</vt:lpstr>
      <vt:lpstr>About me</vt:lpstr>
      <vt:lpstr>PowerPoint Presentation</vt:lpstr>
      <vt:lpstr>WHAT DOES “FINE” MEAN?</vt:lpstr>
      <vt:lpstr>How do we baseline our databases?</vt:lpstr>
      <vt:lpstr>How do we baseline our databases?</vt:lpstr>
      <vt:lpstr>How do we baseline our databases?</vt:lpstr>
      <vt:lpstr>How do we baseline our databases?</vt:lpstr>
      <vt:lpstr>How do we baseline our databases?</vt:lpstr>
      <vt:lpstr>How do we baseline our databases?</vt:lpstr>
      <vt:lpstr>WHAT Isn’t Fine?</vt:lpstr>
      <vt:lpstr>How TO prove what is (and isn’t) fine?</vt:lpstr>
      <vt:lpstr>PowerPoint Presentation</vt:lpstr>
      <vt:lpstr>PowerPoint Presentation</vt:lpstr>
      <vt:lpstr>PowerPoint Presentation</vt:lpstr>
      <vt:lpstr>How TO prove what is (and isn’t) fine?</vt:lpstr>
      <vt:lpstr>What DB Monitoring can azure provide?</vt:lpstr>
      <vt:lpstr>How do we fix what isn’t fine?</vt:lpstr>
      <vt:lpstr>Are we fine?</vt:lpstr>
      <vt:lpstr>How do I baseline myself?</vt:lpstr>
      <vt:lpstr>You are not highly available</vt:lpstr>
      <vt:lpstr>We’re all going to be fine</vt:lpstr>
      <vt:lpstr>The slide where I shill for my books</vt:lpstr>
      <vt:lpstr>Additional resources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Troubleshoot and triage like a pro</dc:title>
  <dc:creator>Matt Gordon</dc:creator>
  <cp:lastModifiedBy>Matt Gordon</cp:lastModifiedBy>
  <cp:revision>97</cp:revision>
  <dcterms:created xsi:type="dcterms:W3CDTF">2022-03-06T22:03:15Z</dcterms:created>
  <dcterms:modified xsi:type="dcterms:W3CDTF">2023-02-08T15:14:42Z</dcterms:modified>
</cp:coreProperties>
</file>